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72" r:id="rId2"/>
    <p:sldMasterId id="2147483660" r:id="rId3"/>
  </p:sldMasterIdLst>
  <p:notesMasterIdLst>
    <p:notesMasterId r:id="rId34"/>
  </p:notesMasterIdLst>
  <p:handoutMasterIdLst>
    <p:handoutMasterId r:id="rId35"/>
  </p:handoutMasterIdLst>
  <p:sldIdLst>
    <p:sldId id="294" r:id="rId4"/>
    <p:sldId id="257" r:id="rId5"/>
    <p:sldId id="358" r:id="rId6"/>
    <p:sldId id="357" r:id="rId7"/>
    <p:sldId id="356" r:id="rId8"/>
    <p:sldId id="355" r:id="rId9"/>
    <p:sldId id="354" r:id="rId10"/>
    <p:sldId id="353" r:id="rId11"/>
    <p:sldId id="352" r:id="rId12"/>
    <p:sldId id="351" r:id="rId13"/>
    <p:sldId id="350" r:id="rId14"/>
    <p:sldId id="361" r:id="rId15"/>
    <p:sldId id="349" r:id="rId16"/>
    <p:sldId id="367" r:id="rId17"/>
    <p:sldId id="360" r:id="rId18"/>
    <p:sldId id="347" r:id="rId19"/>
    <p:sldId id="346" r:id="rId20"/>
    <p:sldId id="345" r:id="rId21"/>
    <p:sldId id="344" r:id="rId22"/>
    <p:sldId id="343" r:id="rId23"/>
    <p:sldId id="342" r:id="rId24"/>
    <p:sldId id="341" r:id="rId25"/>
    <p:sldId id="310" r:id="rId26"/>
    <p:sldId id="330" r:id="rId27"/>
    <p:sldId id="368" r:id="rId28"/>
    <p:sldId id="373" r:id="rId29"/>
    <p:sldId id="369" r:id="rId30"/>
    <p:sldId id="370" r:id="rId31"/>
    <p:sldId id="372" r:id="rId32"/>
    <p:sldId id="371" r:id="rId33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1B186B-62D4-488A-9A4A-091379EAD219}" v="1657" dt="2021-07-14T22:03:10.345"/>
    <p1510:client id="{59148AD5-828B-4638-9327-AE54C54D3761}" v="6" dt="2021-07-21T17:41:14.69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491"/>
    <p:restoredTop sz="94648"/>
  </p:normalViewPr>
  <p:slideViewPr>
    <p:cSldViewPr>
      <p:cViewPr varScale="1">
        <p:scale>
          <a:sx n="105" d="100"/>
          <a:sy n="105" d="100"/>
        </p:scale>
        <p:origin x="1686" y="11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tableStyles" Target="tableStyles.xml"/><Relationship Id="rId21" Type="http://schemas.openxmlformats.org/officeDocument/2006/relationships/slide" Target="slides/slide18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viewProps" Target="viewProps.xml"/><Relationship Id="rId40" Type="http://schemas.microsoft.com/office/2015/10/relationships/revisionInfo" Target="revisionInfo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261CD9F-E43C-47FF-9295-3E48718A42B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 New Roman" charset="0"/>
                <a:ea typeface="ＭＳ Ｐゴシック" charset="0"/>
                <a:cs typeface="Times New Roman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38D7770-C46D-452A-9C2C-BC2593A9BF0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97043FC8-4F71-4501-B957-B279E28F049B}" type="datetimeFigureOut">
              <a:rPr lang="en-US" altLang="en-US"/>
              <a:pPr>
                <a:defRPr/>
              </a:pPr>
              <a:t>10-Aug-22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48E4A1-E29F-4325-AE09-572CB36D5E3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 New Roman" charset="0"/>
                <a:ea typeface="ＭＳ Ｐゴシック" charset="0"/>
                <a:cs typeface="Times New Roman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43D91D-F83D-47F9-8EE0-D6377EFF932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60252921-F9E8-46A9-8D69-D5DD5C5ACFA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1CE7E9F-AEF6-4351-BE78-36E31439229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 New Roman" charset="0"/>
                <a:ea typeface="ＭＳ Ｐゴシック" charset="0"/>
                <a:cs typeface="Times New Roman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B6A5F21-0897-4C16-8EF4-2F2A190FDAEE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A7CC2022-A7C3-4E74-84AF-FE7723FC67E5}" type="datetimeFigureOut">
              <a:rPr lang="en-US" altLang="en-US"/>
              <a:pPr>
                <a:defRPr/>
              </a:pPr>
              <a:t>10-Aug-22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7670BF23-15F5-456B-AC34-01B8BD4A12D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351F691A-CB3C-4D57-AD1C-25AFD2DBCF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BC410C-D508-4538-B1FD-A0B414C1F92A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 New Roman" charset="0"/>
                <a:ea typeface="ＭＳ Ｐゴシック" charset="0"/>
                <a:cs typeface="Times New Roman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80AC0B-0727-45A3-9B12-69D5110FFE1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6A717624-7223-4433-AB59-4652358ADC9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>
            <a:extLst>
              <a:ext uri="{FF2B5EF4-FFF2-40B4-BE49-F238E27FC236}">
                <a16:creationId xmlns:a16="http://schemas.microsoft.com/office/drawing/2014/main" id="{982694D4-CF4A-4708-B9AF-912D45AC2AA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386" name="Notes Placeholder 2">
            <a:extLst>
              <a:ext uri="{FF2B5EF4-FFF2-40B4-BE49-F238E27FC236}">
                <a16:creationId xmlns:a16="http://schemas.microsoft.com/office/drawing/2014/main" id="{FA02483B-5C57-4D20-B87E-7A70672580B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>
                <a:ea typeface="ＭＳ Ｐゴシック" panose="020B0600070205080204" pitchFamily="34" charset="-128"/>
              </a:rPr>
              <a:t>1.001</a:t>
            </a:r>
          </a:p>
        </p:txBody>
      </p:sp>
      <p:sp>
        <p:nvSpPr>
          <p:cNvPr id="16387" name="Slide Number Placeholder 3">
            <a:extLst>
              <a:ext uri="{FF2B5EF4-FFF2-40B4-BE49-F238E27FC236}">
                <a16:creationId xmlns:a16="http://schemas.microsoft.com/office/drawing/2014/main" id="{248E3358-2941-4F30-8156-801EE157281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fld id="{677D8A10-E00C-4BFC-BDF5-CB26DC3818F9}" type="slidenum">
              <a:rPr lang="en-US" altLang="en-US" sz="1200" smtClean="0"/>
              <a:pPr/>
              <a:t>1</a:t>
            </a:fld>
            <a:endParaRPr lang="en-US" altLang="en-US" sz="120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B9EF7B00-3AAA-48DE-856A-0353211D4E2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9/7/2015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171EE3E6-38EE-4C36-BA27-7B1F729356E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6AB0DEEA-0B9D-416B-BF84-6668CABC198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13FEA9B-196B-40B6-986A-74FAE3382BB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36146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E36D8908-FA62-42B7-9A23-F63943188A8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9/7/2015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CA8B64F0-E375-434F-A103-43FB6FBA11F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639261DB-11F3-4E32-B003-5394B25AE56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5998BE0-A6C0-4DCD-BE21-81B79F2E7E7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674194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77000" y="0"/>
            <a:ext cx="1981200" cy="6096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0"/>
            <a:ext cx="5791200" cy="6096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B4617FA7-8153-4B0D-B7C7-E9DEA8ECFF9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9/7/2015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1660AD5C-0DA0-4E3F-9BBC-6BD5B0E9A8E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EA3F6C42-CC74-4672-8C03-5474F0BD734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C9E7C3B-8409-474C-8B16-1E395ABFDA4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506898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7E484C83-1502-4726-BE60-8FE222467C1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9/7/2015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3D6E4D7A-3E22-4415-A935-3D11CE2582C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76E51C1C-953D-49B1-8F76-28BF0DCB73A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45B6252-8DE9-463B-B129-20FA6CE9B2A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808616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1CACC104-117D-46DF-A16C-EC2EA36C941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9/7/2015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12319622-93AB-4453-B275-398C04ECDA2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22D0FDA3-6F00-488C-8BB5-5A5A326BD26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5A117EB-E95D-478F-BEAB-1621EF8BDDC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251468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53C58BC6-E3B9-4D09-A77B-EB45D707558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9/7/2015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11A4EAE2-BB39-42E4-9899-F34EE918301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E0874AD9-179E-478B-B25F-ACC914D2D36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1D59DD3-13C7-48E2-99CE-25780428E4A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141421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990600"/>
            <a:ext cx="3810000" cy="5105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90600"/>
            <a:ext cx="3810000" cy="5105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F22E576-F784-4532-B5F3-B9B3A8A940A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9/7/2015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9B1D320-E145-41F2-B89F-CEA1102CD77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DD8B634-DCC9-4A59-862F-B9BCFB65E02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2DFA943-0A53-42FD-B87F-718E0B66795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179546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E4F7F21E-2945-4B11-9170-EB527327BF5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9/7/2015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345C027A-0BEA-467D-943C-09C1A10753F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BD1ABC54-E130-41F6-A1A1-62AAE6210C6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981B0CD-1A79-497D-AACA-410EBCDA49D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661550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1BA69E2E-7F6E-45B1-A261-A7E279EBC30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9/7/2015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E57A6292-17DE-4FAA-8B58-C07988D760E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C4E50B2B-7B92-4D1F-8C5D-8FD734D20B8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53DD667-23ED-4F13-B912-C895FC44E6A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412679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42EC28B0-5416-412B-9549-4BC52B719A4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9/7/2015</a:t>
            </a:r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B7EC3C5B-D7CC-4340-B653-0270EBF051C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7F2937AA-5E4D-4B72-9F07-58839BFB811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B5EA3A2-071C-428E-A5B5-F61D36FE999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4313083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FC145A3-F987-43E4-83B8-6899935BB83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9/7/2015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65CA4DE-9512-4C4D-9545-BA7B95CF471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AEC3475-7F5A-433B-ADB1-E03E94A2DDD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B531170-91E2-40E6-ABFA-2F348BE8FA9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667002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4D974FA5-4888-4F94-AA18-B951442E1F6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9/7/2015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AE4EC9A6-3206-4C92-BBA4-9FB6F96BC33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F937D63B-BB62-46FA-B495-9BFA0D647C9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9632071-D779-489B-A26C-7122AD755BF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2874045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7D3C7A1-103B-4042-930C-F1FA02CEE7F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9/7/2015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C31C378-22C2-4EC7-9A23-A123486AA94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02B1743-5722-4777-AE6B-420001A7A0B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258CBE1-6BC1-4EBA-9FFE-A91C801E267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710743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4D3AA664-39CB-46AC-B929-C31E4F99243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9/7/2015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634A598A-179F-43C7-A8CC-C38E17B2127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4A49F692-AC6F-4D90-AB73-88E6A0FA907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3A54679-572A-4DB2-8AFF-730F36217AF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1200826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77000" y="0"/>
            <a:ext cx="1981200" cy="6096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0"/>
            <a:ext cx="5791200" cy="6096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3B1BD80D-47E6-4672-92BE-2F6EBD4A5A0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9/7/2015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7E544FE0-0136-40E4-A151-E9D0BA16588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9D013A6E-D0D9-421B-90B7-1BA48F4347E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3F647CF-B53E-43D6-A951-0A2806807D8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744652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D2C95822-1543-45DD-9795-14F2AF8BEDA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9/7/2015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5B0EC17F-076F-4DF0-A1A8-47723FDA231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DB880478-1863-4080-949F-66001584CA0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3851446-4C51-4D35-903A-63D0F55ECDA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7853382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BA538894-678B-42EA-8D0F-B146BCD5467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9/7/2015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1CE01269-AF02-4D87-B17D-CD74AE6E2E5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76DE18B7-4439-4F56-9CAC-12799CEA0D3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B70204F-9E03-43A8-B1BE-14B1B4ECD00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1994506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8BC10A48-12E9-451A-ADD2-6CFD2BD3D8F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9/7/2015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D2849A34-932E-41D5-A275-34D95B481FF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F488445A-7D94-4E23-917F-B447C61821A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8653A57-05A3-41D2-BF6F-CFE9B847F7E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4986604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990600"/>
            <a:ext cx="3810000" cy="5105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90600"/>
            <a:ext cx="3810000" cy="5105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31AA80D-1354-4DC7-B0E1-52F6961D4E6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9/7/2015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BF1FCE9-D7A3-4C6B-9C82-623F6434252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DAD0543-84F8-49D3-8025-38B47FFD304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B40A2D1-8159-4F41-8E7B-691CD2E5B0F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6485317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798C2710-1FEC-44A9-A1D8-BCA89358254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9/7/2015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E3BA1EDE-5DB7-4A76-BA8A-24DA7237D45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620CE922-CEEB-438E-B42D-A68C1B2EEBE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EE9069F-7D18-47CE-B987-AB95DD4214E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869952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F672F75C-8B1C-4208-904C-503754BB397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9/7/2015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BBAFDC63-B64C-4796-B4FF-16DB16B6081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A840C047-F8AC-46BB-8CAB-2CC0ECE9E4F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F6CB714-DD73-462A-90E9-8487A9D763C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4602108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F381F9B0-D385-4602-88C0-2E33A3F85EA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9/7/2015</a:t>
            </a:r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57BFC1E3-AE58-4F20-A21D-1FEFC87184D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C4EBC85B-8AB0-46AC-96B0-171E0CCA5DE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974CCE4-4BE1-425E-921C-72786706C93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676341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468487E1-9F0F-4D9D-8F9D-AAEBC31260F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9/7/2015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B3F3429B-784C-4ABF-B36A-9A569534366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353E7CBF-ABED-47AB-A12F-A46470CFBC2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4628030-4703-4ECB-A889-3A47B4A98B1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4208551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968D8E4-A745-4698-843C-A8EB7798FE9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9/7/2015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892AF86-018F-4AF5-86B2-063D72462AB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EDA1617-3EE7-4608-81E2-E99BFF5B0A2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7A6903E-7D1C-4F09-B24D-00CE159F683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057741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014D565-2A7E-4828-8E81-D9971D66AFA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9/7/2015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AC9D21C-CA46-4992-ACA4-3D3FEC49CB4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86A958B-4259-42C0-8BEA-52B17BC2CF7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B817DD-0434-4D0D-B8FC-84A2EF44FA1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1635085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17BF55D0-5B6D-4EC3-93C5-8226219C38C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9/7/2015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DD654DC8-94D4-4885-821F-F721CF4C8A2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CB165449-F052-4D31-AA59-593E7EEC02E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CAC6D53-D3C3-4E37-BFC1-B548E7E27E8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1129445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77000" y="0"/>
            <a:ext cx="1981200" cy="6096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0"/>
            <a:ext cx="5791200" cy="6096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43032E22-F176-4A34-A013-1B2BC749CE3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9/7/2015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2C2AF8F5-F874-4FE7-8B0C-59CE7BF5F00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148EC2B2-330C-4DC8-8756-1BC2909FE7C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A61C2C-C0A2-4E0B-8B4F-A0F59E10C5E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60703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990600"/>
            <a:ext cx="3810000" cy="5105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90600"/>
            <a:ext cx="3810000" cy="5105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DB42F4B-16CD-4DCD-BA67-585B9780DB4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9/7/2015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4A3B260-9E10-4558-BEB5-63CE4C93C31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975EB86-A893-4094-8986-7B955CCF463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85D4181-C6C5-4959-8BD5-7F898970339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031429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209A52AF-17CA-494E-8A5D-CCD05B549E5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9/7/2015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DDF5155A-EBCF-4EF9-9840-5C5BD8E1AB2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434308BB-8FE3-4A58-B860-46E0E0ABF95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4DE1984-3546-40F7-A42E-D999EAD8C26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9420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04C0DA8D-0414-4EED-BB9C-1EC555C3A15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9/7/2015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66E2CAC5-4375-472F-AF4C-2C586A1E675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473CDF3A-861A-47C8-B862-321B3F9FF67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C684909-BA0A-4EE3-8F67-C72F192522F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43287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951C5578-C862-42BF-A3DD-F20A0E8064E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9/7/2015</a:t>
            </a:r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0F1FA762-5F44-4426-98B8-B85101E570C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FDA88C9D-677E-46BD-B00B-8510E642997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8DC96C9-631C-4B7C-B33F-67ACE3D8B8B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348023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4B4D837-31AD-4BDA-A0D5-6783832CF74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9/7/2015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1387DD0-49E2-408C-87D2-46A981B77D8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456667A-6B0F-4011-AA89-A1E4F3E24E8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6B740F9-BF04-49D6-9188-A6900A9E98D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335785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13D7FC5-B9AC-4C77-9077-377B3F309D1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9/7/2015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C78E390-CCBA-44DD-84E0-905C0DB5750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F7EA51A-0BF4-497E-8E24-6F641E72AAE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9330DCD-F571-4816-B67C-F67C0023E66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835932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>
            <a:extLst>
              <a:ext uri="{FF2B5EF4-FFF2-40B4-BE49-F238E27FC236}">
                <a16:creationId xmlns:a16="http://schemas.microsoft.com/office/drawing/2014/main" id="{CBAD946A-1A83-4796-9545-AC07396BC52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990600"/>
            <a:ext cx="7772400" cy="510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8DDAB9DA-CC54-4402-BF7E-510655B60463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</a:lstStyle>
          <a:p>
            <a:pPr>
              <a:defRPr/>
            </a:pPr>
            <a:r>
              <a:rPr lang="en-US" altLang="en-US"/>
              <a:t>9/7/2015</a:t>
            </a:r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A0FC6A29-1546-4DD1-93C4-9A3F0C0662FE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latin typeface="Times New Roman" charset="0"/>
                <a:ea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023F1415-862B-4905-B750-1BA7E67C5D68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/>
            </a:lvl1pPr>
          </a:lstStyle>
          <a:p>
            <a:pPr>
              <a:defRPr/>
            </a:pPr>
            <a:fld id="{8678D997-2DD5-416E-AA66-7A3ACC89483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2" name="Line 8">
            <a:extLst>
              <a:ext uri="{FF2B5EF4-FFF2-40B4-BE49-F238E27FC236}">
                <a16:creationId xmlns:a16="http://schemas.microsoft.com/office/drawing/2014/main" id="{F50DE3FD-A665-41EB-AA3F-04A9B4B71510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609600" y="6172200"/>
            <a:ext cx="7924800" cy="0"/>
          </a:xfrm>
          <a:prstGeom prst="line">
            <a:avLst/>
          </a:prstGeom>
          <a:noFill/>
          <a:ln w="381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pt-BR"/>
          </a:p>
        </p:txBody>
      </p:sp>
      <p:sp>
        <p:nvSpPr>
          <p:cNvPr id="1031" name="Rectangle 10">
            <a:extLst>
              <a:ext uri="{FF2B5EF4-FFF2-40B4-BE49-F238E27FC236}">
                <a16:creationId xmlns:a16="http://schemas.microsoft.com/office/drawing/2014/main" id="{C696BB06-8710-469A-8E3C-7FB92AF1EF1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33400" y="0"/>
            <a:ext cx="79248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CSYE 6200</a:t>
            </a:r>
          </a:p>
        </p:txBody>
      </p:sp>
      <p:sp>
        <p:nvSpPr>
          <p:cNvPr id="1032" name="Line 11">
            <a:extLst>
              <a:ext uri="{FF2B5EF4-FFF2-40B4-BE49-F238E27FC236}">
                <a16:creationId xmlns:a16="http://schemas.microsoft.com/office/drawing/2014/main" id="{459FC119-2260-4F37-9C41-3D2FD8FC0C76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533400" y="838200"/>
            <a:ext cx="7924800" cy="0"/>
          </a:xfrm>
          <a:prstGeom prst="line">
            <a:avLst/>
          </a:prstGeom>
          <a:noFill/>
          <a:ln w="381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000" kern="1200">
          <a:solidFill>
            <a:schemeClr val="tx2"/>
          </a:solidFill>
          <a:latin typeface="+mj-lt"/>
          <a:ea typeface="ＭＳ Ｐゴシック" charset="0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imes New Roman" panose="02020603050405020304" pitchFamily="18" charset="0"/>
          <a:ea typeface="ＭＳ Ｐゴシック" charset="0"/>
          <a:cs typeface="Times New Roman" panose="02020603050405020304" pitchFamily="18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imes New Roman" panose="02020603050405020304" pitchFamily="18" charset="0"/>
          <a:ea typeface="ＭＳ Ｐゴシック" charset="0"/>
          <a:cs typeface="Times New Roman" panose="02020603050405020304" pitchFamily="18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imes New Roman" panose="02020603050405020304" pitchFamily="18" charset="0"/>
          <a:ea typeface="ＭＳ Ｐゴシック" charset="0"/>
          <a:cs typeface="Times New Roman" panose="02020603050405020304" pitchFamily="18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imes New Roman" panose="02020603050405020304" pitchFamily="18" charset="0"/>
          <a:ea typeface="ＭＳ Ｐゴシック" charset="0"/>
          <a:cs typeface="Times New Roman" panose="02020603050405020304" pitchFamily="18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imes New Roman" panose="02020603050405020304" pitchFamily="18" charset="0"/>
          <a:cs typeface="Times New Roman" panose="02020603050405020304" pitchFamily="18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imes New Roman" panose="02020603050405020304" pitchFamily="18" charset="0"/>
          <a:cs typeface="Times New Roman" panose="02020603050405020304" pitchFamily="18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imes New Roman" panose="02020603050405020304" pitchFamily="18" charset="0"/>
          <a:cs typeface="Times New Roman" panose="02020603050405020304" pitchFamily="18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imes New Roman" panose="02020603050405020304" pitchFamily="18" charset="0"/>
          <a:cs typeface="Times New Roman" panose="02020603050405020304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Times New Roman" charset="0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Times New Roman" charset="0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Times New Roman" charset="0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Times New Roman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>
            <a:extLst>
              <a:ext uri="{FF2B5EF4-FFF2-40B4-BE49-F238E27FC236}">
                <a16:creationId xmlns:a16="http://schemas.microsoft.com/office/drawing/2014/main" id="{91972A88-79BA-4CAE-A2F1-BC1BA494801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990600"/>
            <a:ext cx="7772400" cy="510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136E5F44-A75C-4B5F-99A1-F012F0D4032A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</a:lstStyle>
          <a:p>
            <a:pPr>
              <a:defRPr/>
            </a:pPr>
            <a:r>
              <a:rPr lang="en-US" altLang="en-US"/>
              <a:t>9/7/2015</a:t>
            </a:r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19A628CD-5AD2-494B-AD1F-6CE41BA82A34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latin typeface="Times New Roman" charset="0"/>
                <a:ea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56CFEA1C-C176-468B-B9D8-4D3365248CE0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/>
            </a:lvl1pPr>
          </a:lstStyle>
          <a:p>
            <a:pPr>
              <a:defRPr/>
            </a:pPr>
            <a:fld id="{4204DE95-0C10-4704-AE8C-2A7A949AFC1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2" name="Line 8">
            <a:extLst>
              <a:ext uri="{FF2B5EF4-FFF2-40B4-BE49-F238E27FC236}">
                <a16:creationId xmlns:a16="http://schemas.microsoft.com/office/drawing/2014/main" id="{0CF75AF0-02C5-44B1-8F78-8569C19DCAB2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609600" y="6172200"/>
            <a:ext cx="7924800" cy="0"/>
          </a:xfrm>
          <a:prstGeom prst="line">
            <a:avLst/>
          </a:prstGeom>
          <a:noFill/>
          <a:ln w="381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31" name="Rectangle 10">
            <a:extLst>
              <a:ext uri="{FF2B5EF4-FFF2-40B4-BE49-F238E27FC236}">
                <a16:creationId xmlns:a16="http://schemas.microsoft.com/office/drawing/2014/main" id="{1D04B994-C68F-417B-9962-FE0293BAC76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33400" y="0"/>
            <a:ext cx="79248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CSYE 6200</a:t>
            </a:r>
          </a:p>
        </p:txBody>
      </p:sp>
      <p:sp>
        <p:nvSpPr>
          <p:cNvPr id="1032" name="Line 11">
            <a:extLst>
              <a:ext uri="{FF2B5EF4-FFF2-40B4-BE49-F238E27FC236}">
                <a16:creationId xmlns:a16="http://schemas.microsoft.com/office/drawing/2014/main" id="{FD3BFB83-0C80-463B-83E5-8C5F365A781B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533400" y="838200"/>
            <a:ext cx="7924800" cy="0"/>
          </a:xfrm>
          <a:prstGeom prst="line">
            <a:avLst/>
          </a:prstGeom>
          <a:noFill/>
          <a:ln w="381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000" kern="1200">
          <a:solidFill>
            <a:schemeClr val="tx2"/>
          </a:solidFill>
          <a:latin typeface="+mj-lt"/>
          <a:ea typeface="ＭＳ Ｐゴシック" charset="0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imes New Roman" panose="02020603050405020304" pitchFamily="18" charset="0"/>
          <a:ea typeface="ＭＳ Ｐゴシック" charset="0"/>
          <a:cs typeface="Times New Roman" panose="02020603050405020304" pitchFamily="18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imes New Roman" panose="02020603050405020304" pitchFamily="18" charset="0"/>
          <a:ea typeface="ＭＳ Ｐゴシック" charset="0"/>
          <a:cs typeface="Times New Roman" panose="02020603050405020304" pitchFamily="18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imes New Roman" panose="02020603050405020304" pitchFamily="18" charset="0"/>
          <a:ea typeface="ＭＳ Ｐゴシック" charset="0"/>
          <a:cs typeface="Times New Roman" panose="02020603050405020304" pitchFamily="18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imes New Roman" panose="02020603050405020304" pitchFamily="18" charset="0"/>
          <a:ea typeface="ＭＳ Ｐゴシック" charset="0"/>
          <a:cs typeface="Times New Roman" panose="02020603050405020304" pitchFamily="18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imes New Roman" panose="02020603050405020304" pitchFamily="18" charset="0"/>
          <a:cs typeface="Times New Roman" panose="02020603050405020304" pitchFamily="18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imes New Roman" panose="02020603050405020304" pitchFamily="18" charset="0"/>
          <a:cs typeface="Times New Roman" panose="02020603050405020304" pitchFamily="18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imes New Roman" panose="02020603050405020304" pitchFamily="18" charset="0"/>
          <a:cs typeface="Times New Roman" panose="02020603050405020304" pitchFamily="18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imes New Roman" panose="02020603050405020304" pitchFamily="18" charset="0"/>
          <a:cs typeface="Times New Roman" panose="02020603050405020304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Times New Roman" charset="0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Times New Roman" charset="0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Times New Roman" charset="0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Times New Roman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>
            <a:extLst>
              <a:ext uri="{FF2B5EF4-FFF2-40B4-BE49-F238E27FC236}">
                <a16:creationId xmlns:a16="http://schemas.microsoft.com/office/drawing/2014/main" id="{28938BA1-087E-40E3-A5EC-7AE5903EFE2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990600"/>
            <a:ext cx="7772400" cy="510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7F8B4E9D-36EB-4088-BAB4-6AC9E4565BB5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</a:lstStyle>
          <a:p>
            <a:pPr>
              <a:defRPr/>
            </a:pPr>
            <a:r>
              <a:rPr lang="en-US" altLang="en-US"/>
              <a:t>9/7/2015</a:t>
            </a:r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582B221B-6064-47AD-8C8B-6E8CDB98D638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latin typeface="Times New Roman" charset="0"/>
                <a:ea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649B5697-6EEA-4CCB-B859-5D8FB51D0CD4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/>
            </a:lvl1pPr>
          </a:lstStyle>
          <a:p>
            <a:pPr>
              <a:defRPr/>
            </a:pPr>
            <a:fld id="{F1FAFB32-1B37-405F-BA0F-878BBD33243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2" name="Line 8">
            <a:extLst>
              <a:ext uri="{FF2B5EF4-FFF2-40B4-BE49-F238E27FC236}">
                <a16:creationId xmlns:a16="http://schemas.microsoft.com/office/drawing/2014/main" id="{E2F298ED-E9D2-4D52-90BF-CF40F7E7B583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609600" y="6172200"/>
            <a:ext cx="7924800" cy="0"/>
          </a:xfrm>
          <a:prstGeom prst="line">
            <a:avLst/>
          </a:prstGeom>
          <a:noFill/>
          <a:ln w="381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31" name="Rectangle 10">
            <a:extLst>
              <a:ext uri="{FF2B5EF4-FFF2-40B4-BE49-F238E27FC236}">
                <a16:creationId xmlns:a16="http://schemas.microsoft.com/office/drawing/2014/main" id="{6B1327D1-4647-4FE4-BBF7-22CADD13F45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33400" y="0"/>
            <a:ext cx="79248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CSYE 6200</a:t>
            </a:r>
          </a:p>
        </p:txBody>
      </p:sp>
      <p:sp>
        <p:nvSpPr>
          <p:cNvPr id="1032" name="Line 11">
            <a:extLst>
              <a:ext uri="{FF2B5EF4-FFF2-40B4-BE49-F238E27FC236}">
                <a16:creationId xmlns:a16="http://schemas.microsoft.com/office/drawing/2014/main" id="{E88070D8-0D31-473B-A6E7-3AB78276032D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533400" y="838200"/>
            <a:ext cx="7924800" cy="0"/>
          </a:xfrm>
          <a:prstGeom prst="line">
            <a:avLst/>
          </a:prstGeom>
          <a:noFill/>
          <a:ln w="381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000" kern="1200">
          <a:solidFill>
            <a:schemeClr val="tx2"/>
          </a:solidFill>
          <a:latin typeface="+mj-lt"/>
          <a:ea typeface="ＭＳ Ｐゴシック" charset="0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imes New Roman" panose="02020603050405020304" pitchFamily="18" charset="0"/>
          <a:ea typeface="ＭＳ Ｐゴシック" charset="0"/>
          <a:cs typeface="Times New Roman" panose="02020603050405020304" pitchFamily="18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imes New Roman" panose="02020603050405020304" pitchFamily="18" charset="0"/>
          <a:ea typeface="ＭＳ Ｐゴシック" charset="0"/>
          <a:cs typeface="Times New Roman" panose="02020603050405020304" pitchFamily="18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imes New Roman" panose="02020603050405020304" pitchFamily="18" charset="0"/>
          <a:ea typeface="ＭＳ Ｐゴシック" charset="0"/>
          <a:cs typeface="Times New Roman" panose="02020603050405020304" pitchFamily="18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imes New Roman" panose="02020603050405020304" pitchFamily="18" charset="0"/>
          <a:ea typeface="ＭＳ Ｐゴシック" charset="0"/>
          <a:cs typeface="Times New Roman" panose="02020603050405020304" pitchFamily="18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imes New Roman" panose="02020603050405020304" pitchFamily="18" charset="0"/>
          <a:cs typeface="Times New Roman" panose="02020603050405020304" pitchFamily="18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imes New Roman" panose="02020603050405020304" pitchFamily="18" charset="0"/>
          <a:cs typeface="Times New Roman" panose="02020603050405020304" pitchFamily="18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imes New Roman" panose="02020603050405020304" pitchFamily="18" charset="0"/>
          <a:cs typeface="Times New Roman" panose="02020603050405020304" pitchFamily="18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imes New Roman" panose="02020603050405020304" pitchFamily="18" charset="0"/>
          <a:cs typeface="Times New Roman" panose="02020603050405020304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Times New Roman" charset="0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Times New Roman" charset="0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Times New Roman" charset="0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Times New Roman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mailto:d.peters@neu.edu" TargetMode="Externa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Date Placeholder 3">
            <a:extLst>
              <a:ext uri="{FF2B5EF4-FFF2-40B4-BE49-F238E27FC236}">
                <a16:creationId xmlns:a16="http://schemas.microsoft.com/office/drawing/2014/main" id="{938417BE-BC81-48C5-A8F9-5B79155FA183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9/7/2015</a:t>
            </a:r>
          </a:p>
        </p:txBody>
      </p:sp>
      <p:sp>
        <p:nvSpPr>
          <p:cNvPr id="15362" name="Rectangle 2">
            <a:extLst>
              <a:ext uri="{FF2B5EF4-FFF2-40B4-BE49-F238E27FC236}">
                <a16:creationId xmlns:a16="http://schemas.microsoft.com/office/drawing/2014/main" id="{6D54F698-8F5B-4A9C-A2BE-5DB698B2C5F2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</p:spPr>
        <p:txBody>
          <a:bodyPr anchor="ctr"/>
          <a:lstStyle/>
          <a:p>
            <a:pPr eaLnBrk="1" hangingPunct="1"/>
            <a:r>
              <a:rPr lang="en-US" altLang="en-US" sz="4000" dirty="0">
                <a:ea typeface="ＭＳ Ｐゴシック"/>
              </a:rPr>
              <a:t>CSYE 7374</a:t>
            </a:r>
            <a:endParaRPr lang="en-US" altLang="en-US" sz="4000" dirty="0">
              <a:ea typeface="ＭＳ Ｐゴシック" panose="020B0600070205080204" pitchFamily="34" charset="-128"/>
            </a:endParaRPr>
          </a:p>
        </p:txBody>
      </p:sp>
      <p:sp>
        <p:nvSpPr>
          <p:cNvPr id="15363" name="Rectangle 3">
            <a:extLst>
              <a:ext uri="{FF2B5EF4-FFF2-40B4-BE49-F238E27FC236}">
                <a16:creationId xmlns:a16="http://schemas.microsoft.com/office/drawing/2014/main" id="{C1D9BC06-A13B-4421-868C-D5F80F2DAA43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pPr eaLnBrk="1" hangingPunct="1"/>
            <a:r>
              <a:rPr lang="en-US" altLang="en-US" sz="3200" dirty="0">
                <a:ea typeface="ＭＳ Ｐゴシック"/>
              </a:rPr>
              <a:t>Design Patterns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Title 1">
            <a:extLst>
              <a:ext uri="{FF2B5EF4-FFF2-40B4-BE49-F238E27FC236}">
                <a16:creationId xmlns:a16="http://schemas.microsoft.com/office/drawing/2014/main" id="{E47E40ED-76E0-4B5E-974A-FAC026C34489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ea typeface="ＭＳ Ｐゴシック" panose="020B0600070205080204" pitchFamily="34" charset="-128"/>
              </a:rPr>
              <a:t>UML Class Diagram</a:t>
            </a:r>
          </a:p>
        </p:txBody>
      </p:sp>
      <p:sp>
        <p:nvSpPr>
          <p:cNvPr id="32770" name="Date Placeholder 3">
            <a:extLst>
              <a:ext uri="{FF2B5EF4-FFF2-40B4-BE49-F238E27FC236}">
                <a16:creationId xmlns:a16="http://schemas.microsoft.com/office/drawing/2014/main" id="{AFEEF2DF-EFB7-4627-91C4-380FB98318A9}"/>
              </a:ext>
            </a:extLst>
          </p:cNvPr>
          <p:cNvSpPr txBox="1">
            <a:spLocks noGrp="1"/>
          </p:cNvSpPr>
          <p:nvPr/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400"/>
              <a:t>9/7/2015</a:t>
            </a:r>
          </a:p>
        </p:txBody>
      </p:sp>
      <p:grpSp>
        <p:nvGrpSpPr>
          <p:cNvPr id="32771" name="Group 2">
            <a:extLst>
              <a:ext uri="{FF2B5EF4-FFF2-40B4-BE49-F238E27FC236}">
                <a16:creationId xmlns:a16="http://schemas.microsoft.com/office/drawing/2014/main" id="{211BF668-3905-4B9D-ADDC-58A9E8AE6647}"/>
              </a:ext>
            </a:extLst>
          </p:cNvPr>
          <p:cNvGrpSpPr>
            <a:grpSpLocks/>
          </p:cNvGrpSpPr>
          <p:nvPr/>
        </p:nvGrpSpPr>
        <p:grpSpPr bwMode="auto">
          <a:xfrm>
            <a:off x="2133600" y="1752600"/>
            <a:ext cx="3657600" cy="2743200"/>
            <a:chOff x="2133600" y="1752600"/>
            <a:chExt cx="3657600" cy="2743200"/>
          </a:xfrm>
        </p:grpSpPr>
        <p:sp>
          <p:nvSpPr>
            <p:cNvPr id="32774" name="Rectangle 1029">
              <a:extLst>
                <a:ext uri="{FF2B5EF4-FFF2-40B4-BE49-F238E27FC236}">
                  <a16:creationId xmlns:a16="http://schemas.microsoft.com/office/drawing/2014/main" id="{E08A8786-BC86-4D4F-9FC5-6DADD66FBE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33600" y="1752600"/>
              <a:ext cx="3657600" cy="9144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endParaRPr lang="en-US" altLang="en-US" sz="2400"/>
            </a:p>
          </p:txBody>
        </p:sp>
        <p:sp>
          <p:nvSpPr>
            <p:cNvPr id="32775" name="Rectangle 1030">
              <a:extLst>
                <a:ext uri="{FF2B5EF4-FFF2-40B4-BE49-F238E27FC236}">
                  <a16:creationId xmlns:a16="http://schemas.microsoft.com/office/drawing/2014/main" id="{9EC4DCFF-C64A-43F9-B5FC-32F1FD165E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33600" y="2667000"/>
              <a:ext cx="3657600" cy="9144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endParaRPr lang="en-US" altLang="en-US" sz="2400"/>
            </a:p>
          </p:txBody>
        </p:sp>
        <p:sp>
          <p:nvSpPr>
            <p:cNvPr id="32776" name="Rectangle 1031">
              <a:extLst>
                <a:ext uri="{FF2B5EF4-FFF2-40B4-BE49-F238E27FC236}">
                  <a16:creationId xmlns:a16="http://schemas.microsoft.com/office/drawing/2014/main" id="{8B366336-9240-4DD8-B74D-94ED95C61C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33600" y="3581400"/>
              <a:ext cx="3657600" cy="9144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endParaRPr lang="en-US" altLang="en-US" sz="2400"/>
            </a:p>
          </p:txBody>
        </p:sp>
        <p:sp>
          <p:nvSpPr>
            <p:cNvPr id="32777" name="Rectangle 1033">
              <a:extLst>
                <a:ext uri="{FF2B5EF4-FFF2-40B4-BE49-F238E27FC236}">
                  <a16:creationId xmlns:a16="http://schemas.microsoft.com/office/drawing/2014/main" id="{78A78C5D-BAD5-445E-A0EB-6C61345452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33600" y="1752600"/>
              <a:ext cx="3657600" cy="9144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ClassName</a:t>
              </a:r>
            </a:p>
          </p:txBody>
        </p:sp>
        <p:sp>
          <p:nvSpPr>
            <p:cNvPr id="32778" name="Rectangle 1034">
              <a:extLst>
                <a:ext uri="{FF2B5EF4-FFF2-40B4-BE49-F238E27FC236}">
                  <a16:creationId xmlns:a16="http://schemas.microsoft.com/office/drawing/2014/main" id="{64B6FB5F-8268-4F28-8768-F185A69D7D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33600" y="2667000"/>
              <a:ext cx="3657600" cy="9144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 - Attribute1 : int</a:t>
              </a:r>
            </a:p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 - Attribute2 : String</a:t>
              </a:r>
            </a:p>
          </p:txBody>
        </p:sp>
        <p:sp>
          <p:nvSpPr>
            <p:cNvPr id="32779" name="Rectangle 1035">
              <a:extLst>
                <a:ext uri="{FF2B5EF4-FFF2-40B4-BE49-F238E27FC236}">
                  <a16:creationId xmlns:a16="http://schemas.microsoft.com/office/drawing/2014/main" id="{719FE210-C304-4C5B-A7B8-458C6C933A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33600" y="3581400"/>
              <a:ext cx="3657600" cy="9144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 + Operation1() : int</a:t>
              </a:r>
            </a:p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 + Operation2(int) : void</a:t>
              </a:r>
            </a:p>
          </p:txBody>
        </p:sp>
      </p:grpSp>
      <p:sp>
        <p:nvSpPr>
          <p:cNvPr id="32772" name="TextBox 1">
            <a:extLst>
              <a:ext uri="{FF2B5EF4-FFF2-40B4-BE49-F238E27FC236}">
                <a16:creationId xmlns:a16="http://schemas.microsoft.com/office/drawing/2014/main" id="{9F0F57EE-A901-4236-8592-FB5718FCC1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7988" y="2743200"/>
            <a:ext cx="12954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400"/>
              <a:t>-  private</a:t>
            </a:r>
          </a:p>
        </p:txBody>
      </p:sp>
      <p:sp>
        <p:nvSpPr>
          <p:cNvPr id="32773" name="TextBox 12">
            <a:extLst>
              <a:ext uri="{FF2B5EF4-FFF2-40B4-BE49-F238E27FC236}">
                <a16:creationId xmlns:a16="http://schemas.microsoft.com/office/drawing/2014/main" id="{C1C33C49-5DB9-4A42-9799-791B8E9EDFC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2113" y="3195638"/>
            <a:ext cx="1281112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400"/>
              <a:t>+  public</a:t>
            </a:r>
          </a:p>
        </p:txBody>
      </p:sp>
    </p:spTree>
    <p:extLst>
      <p:ext uri="{BB962C8B-B14F-4D97-AF65-F5344CB8AC3E}">
        <p14:creationId xmlns:p14="http://schemas.microsoft.com/office/powerpoint/2010/main" val="34159115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Title 1">
            <a:extLst>
              <a:ext uri="{FF2B5EF4-FFF2-40B4-BE49-F238E27FC236}">
                <a16:creationId xmlns:a16="http://schemas.microsoft.com/office/drawing/2014/main" id="{E31AAE3B-8791-4D58-B048-DCF7A560752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ea typeface="ＭＳ Ｐゴシック" panose="020B0600070205080204" pitchFamily="34" charset="-128"/>
              </a:rPr>
              <a:t>Person Class Diagram</a:t>
            </a:r>
          </a:p>
        </p:txBody>
      </p:sp>
      <p:sp>
        <p:nvSpPr>
          <p:cNvPr id="33794" name="Date Placeholder 3">
            <a:extLst>
              <a:ext uri="{FF2B5EF4-FFF2-40B4-BE49-F238E27FC236}">
                <a16:creationId xmlns:a16="http://schemas.microsoft.com/office/drawing/2014/main" id="{EDE95EAF-5147-4FCF-B5D2-56EFB20DB384}"/>
              </a:ext>
            </a:extLst>
          </p:cNvPr>
          <p:cNvSpPr txBox="1">
            <a:spLocks noGrp="1"/>
          </p:cNvSpPr>
          <p:nvPr/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400"/>
              <a:t>9/7/2015</a:t>
            </a:r>
          </a:p>
        </p:txBody>
      </p:sp>
      <p:grpSp>
        <p:nvGrpSpPr>
          <p:cNvPr id="33795" name="Group 3">
            <a:extLst>
              <a:ext uri="{FF2B5EF4-FFF2-40B4-BE49-F238E27FC236}">
                <a16:creationId xmlns:a16="http://schemas.microsoft.com/office/drawing/2014/main" id="{4CBC8FC9-AFCB-413A-AF3D-B2C79B3F88C4}"/>
              </a:ext>
            </a:extLst>
          </p:cNvPr>
          <p:cNvGrpSpPr>
            <a:grpSpLocks/>
          </p:cNvGrpSpPr>
          <p:nvPr/>
        </p:nvGrpSpPr>
        <p:grpSpPr bwMode="auto">
          <a:xfrm>
            <a:off x="1371600" y="4114800"/>
            <a:ext cx="2298700" cy="1676400"/>
            <a:chOff x="1117600" y="2057400"/>
            <a:chExt cx="2298700" cy="2438400"/>
          </a:xfrm>
        </p:grpSpPr>
        <p:sp>
          <p:nvSpPr>
            <p:cNvPr id="33810" name="Rectangle 1029">
              <a:extLst>
                <a:ext uri="{FF2B5EF4-FFF2-40B4-BE49-F238E27FC236}">
                  <a16:creationId xmlns:a16="http://schemas.microsoft.com/office/drawing/2014/main" id="{4463039C-2310-4C16-BD5A-B698BDC280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7600" y="2057400"/>
              <a:ext cx="2298700" cy="533401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Employee</a:t>
              </a:r>
            </a:p>
          </p:txBody>
        </p:sp>
        <p:sp>
          <p:nvSpPr>
            <p:cNvPr id="33811" name="Rectangle 1030">
              <a:extLst>
                <a:ext uri="{FF2B5EF4-FFF2-40B4-BE49-F238E27FC236}">
                  <a16:creationId xmlns:a16="http://schemas.microsoft.com/office/drawing/2014/main" id="{9FEB947F-1CE1-45AC-8441-31E29D3DB8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7600" y="2590801"/>
              <a:ext cx="2298700" cy="533399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1400"/>
                <a:t>- hours: int</a:t>
              </a:r>
            </a:p>
          </p:txBody>
        </p:sp>
        <p:sp>
          <p:nvSpPr>
            <p:cNvPr id="33812" name="Rectangle 1033">
              <a:extLst>
                <a:ext uri="{FF2B5EF4-FFF2-40B4-BE49-F238E27FC236}">
                  <a16:creationId xmlns:a16="http://schemas.microsoft.com/office/drawing/2014/main" id="{35619682-C080-4E3D-8472-99EFDDC783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0300" y="3124200"/>
              <a:ext cx="2286000" cy="13716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1600"/>
                <a:t>+ setHours(int) : void</a:t>
              </a:r>
            </a:p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1600"/>
                <a:t>+ getHours() : int</a:t>
              </a:r>
            </a:p>
          </p:txBody>
        </p:sp>
      </p:grpSp>
      <p:grpSp>
        <p:nvGrpSpPr>
          <p:cNvPr id="33796" name="Group 1">
            <a:extLst>
              <a:ext uri="{FF2B5EF4-FFF2-40B4-BE49-F238E27FC236}">
                <a16:creationId xmlns:a16="http://schemas.microsoft.com/office/drawing/2014/main" id="{D786ACC7-0C76-4B67-991D-E60B2421C7FB}"/>
              </a:ext>
            </a:extLst>
          </p:cNvPr>
          <p:cNvGrpSpPr>
            <a:grpSpLocks/>
          </p:cNvGrpSpPr>
          <p:nvPr/>
        </p:nvGrpSpPr>
        <p:grpSpPr bwMode="auto">
          <a:xfrm>
            <a:off x="2654300" y="1295400"/>
            <a:ext cx="2298700" cy="1676400"/>
            <a:chOff x="5245100" y="2057400"/>
            <a:chExt cx="2298700" cy="2438400"/>
          </a:xfrm>
        </p:grpSpPr>
        <p:sp>
          <p:nvSpPr>
            <p:cNvPr id="33807" name="Rectangle 1031">
              <a:extLst>
                <a:ext uri="{FF2B5EF4-FFF2-40B4-BE49-F238E27FC236}">
                  <a16:creationId xmlns:a16="http://schemas.microsoft.com/office/drawing/2014/main" id="{AECC70BF-7FC8-478C-8414-AFDA1163EA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7800" y="2590801"/>
              <a:ext cx="2286000" cy="533399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1400"/>
                <a:t>- age : int</a:t>
              </a:r>
            </a:p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1400"/>
                <a:t>- name : String</a:t>
              </a:r>
            </a:p>
          </p:txBody>
        </p:sp>
        <p:sp>
          <p:nvSpPr>
            <p:cNvPr id="33808" name="Rectangle 1034">
              <a:extLst>
                <a:ext uri="{FF2B5EF4-FFF2-40B4-BE49-F238E27FC236}">
                  <a16:creationId xmlns:a16="http://schemas.microsoft.com/office/drawing/2014/main" id="{EE69BF80-1A69-4F0F-905A-695E64F4FD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7800" y="3124200"/>
              <a:ext cx="2286000" cy="13716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1600" dirty="0"/>
                <a:t>+ </a:t>
              </a:r>
              <a:r>
                <a:rPr lang="en-US" altLang="en-US" sz="1600" dirty="0" err="1"/>
                <a:t>setAge</a:t>
              </a:r>
              <a:r>
                <a:rPr lang="en-US" altLang="en-US" sz="1600" dirty="0"/>
                <a:t>(int) : void</a:t>
              </a:r>
            </a:p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1600" dirty="0"/>
                <a:t>+ </a:t>
              </a:r>
              <a:r>
                <a:rPr lang="en-US" altLang="en-US" sz="1600" dirty="0" err="1"/>
                <a:t>getAge</a:t>
              </a:r>
              <a:r>
                <a:rPr lang="en-US" altLang="en-US" sz="1600" dirty="0"/>
                <a:t>() : int</a:t>
              </a:r>
            </a:p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1600" dirty="0"/>
                <a:t>+ </a:t>
              </a:r>
              <a:r>
                <a:rPr lang="en-US" altLang="en-US" sz="1600" dirty="0" err="1"/>
                <a:t>setName</a:t>
              </a:r>
              <a:r>
                <a:rPr lang="en-US" altLang="en-US" sz="1600" dirty="0"/>
                <a:t>(String) : void</a:t>
              </a:r>
            </a:p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1600" dirty="0"/>
                <a:t>+ </a:t>
              </a:r>
              <a:r>
                <a:rPr lang="en-US" altLang="en-US" sz="1600" dirty="0" err="1"/>
                <a:t>getName</a:t>
              </a:r>
              <a:r>
                <a:rPr lang="en-US" altLang="en-US" sz="1600" dirty="0"/>
                <a:t>() : String</a:t>
              </a:r>
            </a:p>
          </p:txBody>
        </p:sp>
        <p:sp>
          <p:nvSpPr>
            <p:cNvPr id="33809" name="Rectangle 1035">
              <a:extLst>
                <a:ext uri="{FF2B5EF4-FFF2-40B4-BE49-F238E27FC236}">
                  <a16:creationId xmlns:a16="http://schemas.microsoft.com/office/drawing/2014/main" id="{E55C8773-CA78-46C3-9A79-C7ED9375A9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5100" y="2057400"/>
              <a:ext cx="2298700" cy="533401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Person</a:t>
              </a:r>
            </a:p>
          </p:txBody>
        </p:sp>
      </p:grpSp>
      <p:grpSp>
        <p:nvGrpSpPr>
          <p:cNvPr id="33797" name="Group 9">
            <a:extLst>
              <a:ext uri="{FF2B5EF4-FFF2-40B4-BE49-F238E27FC236}">
                <a16:creationId xmlns:a16="http://schemas.microsoft.com/office/drawing/2014/main" id="{A662ACC5-7CB8-4372-B7A1-4D21658F6338}"/>
              </a:ext>
            </a:extLst>
          </p:cNvPr>
          <p:cNvGrpSpPr>
            <a:grpSpLocks/>
          </p:cNvGrpSpPr>
          <p:nvPr/>
        </p:nvGrpSpPr>
        <p:grpSpPr bwMode="auto">
          <a:xfrm>
            <a:off x="2743200" y="3048000"/>
            <a:ext cx="234950" cy="962025"/>
            <a:chOff x="3702050" y="3048000"/>
            <a:chExt cx="234950" cy="962027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AEFE9C91-26E3-42F1-AB2D-9769596342A5}"/>
                </a:ext>
              </a:extLst>
            </p:cNvPr>
            <p:cNvCxnSpPr/>
            <p:nvPr/>
          </p:nvCxnSpPr>
          <p:spPr>
            <a:xfrm flipV="1">
              <a:off x="3803650" y="3171825"/>
              <a:ext cx="0" cy="83820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Isosceles Triangle 8">
              <a:extLst>
                <a:ext uri="{FF2B5EF4-FFF2-40B4-BE49-F238E27FC236}">
                  <a16:creationId xmlns:a16="http://schemas.microsoft.com/office/drawing/2014/main" id="{7B336A24-4404-4134-BC51-95F2FA829C22}"/>
                </a:ext>
              </a:extLst>
            </p:cNvPr>
            <p:cNvSpPr/>
            <p:nvPr/>
          </p:nvSpPr>
          <p:spPr>
            <a:xfrm>
              <a:off x="3702050" y="3048000"/>
              <a:ext cx="234950" cy="228600"/>
            </a:xfrm>
            <a:prstGeom prst="triangl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>
                <a:solidFill>
                  <a:srgbClr val="FFFFFF"/>
                </a:solidFill>
                <a:ea typeface="ＭＳ Ｐゴシック" charset="0"/>
              </a:endParaRPr>
            </a:p>
          </p:txBody>
        </p:sp>
      </p:grpSp>
      <p:grpSp>
        <p:nvGrpSpPr>
          <p:cNvPr id="33798" name="Group 18">
            <a:extLst>
              <a:ext uri="{FF2B5EF4-FFF2-40B4-BE49-F238E27FC236}">
                <a16:creationId xmlns:a16="http://schemas.microsoft.com/office/drawing/2014/main" id="{9CB2E593-6F89-44D4-9A47-089D5CE70C76}"/>
              </a:ext>
            </a:extLst>
          </p:cNvPr>
          <p:cNvGrpSpPr>
            <a:grpSpLocks/>
          </p:cNvGrpSpPr>
          <p:nvPr/>
        </p:nvGrpSpPr>
        <p:grpSpPr bwMode="auto">
          <a:xfrm>
            <a:off x="4572000" y="3048000"/>
            <a:ext cx="234950" cy="962025"/>
            <a:chOff x="3702050" y="3048000"/>
            <a:chExt cx="234950" cy="962027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D1385A8-84F4-4BD2-ADB5-D29C71987827}"/>
                </a:ext>
              </a:extLst>
            </p:cNvPr>
            <p:cNvCxnSpPr/>
            <p:nvPr/>
          </p:nvCxnSpPr>
          <p:spPr>
            <a:xfrm flipV="1">
              <a:off x="3803650" y="3171825"/>
              <a:ext cx="0" cy="83820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B2559C75-F25B-4188-8641-2D43349F8F92}"/>
                </a:ext>
              </a:extLst>
            </p:cNvPr>
            <p:cNvSpPr/>
            <p:nvPr/>
          </p:nvSpPr>
          <p:spPr>
            <a:xfrm>
              <a:off x="3702050" y="3048000"/>
              <a:ext cx="234950" cy="228600"/>
            </a:xfrm>
            <a:prstGeom prst="triangl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>
                <a:solidFill>
                  <a:srgbClr val="FFFFFF"/>
                </a:solidFill>
                <a:ea typeface="ＭＳ Ｐゴシック" charset="0"/>
              </a:endParaRPr>
            </a:p>
          </p:txBody>
        </p:sp>
      </p:grpSp>
      <p:grpSp>
        <p:nvGrpSpPr>
          <p:cNvPr id="33799" name="Group 21">
            <a:extLst>
              <a:ext uri="{FF2B5EF4-FFF2-40B4-BE49-F238E27FC236}">
                <a16:creationId xmlns:a16="http://schemas.microsoft.com/office/drawing/2014/main" id="{8A16945D-B51A-4088-A0F0-A55E30AA78B7}"/>
              </a:ext>
            </a:extLst>
          </p:cNvPr>
          <p:cNvGrpSpPr>
            <a:grpSpLocks/>
          </p:cNvGrpSpPr>
          <p:nvPr/>
        </p:nvGrpSpPr>
        <p:grpSpPr bwMode="auto">
          <a:xfrm>
            <a:off x="4114800" y="4114800"/>
            <a:ext cx="2298700" cy="1676400"/>
            <a:chOff x="1117600" y="2057400"/>
            <a:chExt cx="2298700" cy="2438400"/>
          </a:xfrm>
        </p:grpSpPr>
        <p:sp>
          <p:nvSpPr>
            <p:cNvPr id="33800" name="Rectangle 1029">
              <a:extLst>
                <a:ext uri="{FF2B5EF4-FFF2-40B4-BE49-F238E27FC236}">
                  <a16:creationId xmlns:a16="http://schemas.microsoft.com/office/drawing/2014/main" id="{FCB8BD79-DD8A-4EB8-8270-7D6412011D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7600" y="2057400"/>
              <a:ext cx="2298700" cy="533401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Student</a:t>
              </a:r>
            </a:p>
          </p:txBody>
        </p:sp>
        <p:sp>
          <p:nvSpPr>
            <p:cNvPr id="33801" name="Rectangle 1030">
              <a:extLst>
                <a:ext uri="{FF2B5EF4-FFF2-40B4-BE49-F238E27FC236}">
                  <a16:creationId xmlns:a16="http://schemas.microsoft.com/office/drawing/2014/main" id="{60926750-E912-4C47-972D-A37EEEC61E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7600" y="2590801"/>
              <a:ext cx="2298700" cy="533399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1400"/>
                <a:t>- grade : int</a:t>
              </a:r>
            </a:p>
          </p:txBody>
        </p:sp>
        <p:sp>
          <p:nvSpPr>
            <p:cNvPr id="33802" name="Rectangle 1033">
              <a:extLst>
                <a:ext uri="{FF2B5EF4-FFF2-40B4-BE49-F238E27FC236}">
                  <a16:creationId xmlns:a16="http://schemas.microsoft.com/office/drawing/2014/main" id="{D6826B49-F447-460D-96D0-B265182720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0300" y="3124200"/>
              <a:ext cx="2286000" cy="13716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1600"/>
                <a:t>+ setGrade(int) : void</a:t>
              </a:r>
            </a:p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1600"/>
                <a:t>+ getGrade() : int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536223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Title 1">
            <a:extLst>
              <a:ext uri="{FF2B5EF4-FFF2-40B4-BE49-F238E27FC236}">
                <a16:creationId xmlns:a16="http://schemas.microsoft.com/office/drawing/2014/main" id="{E31AAE3B-8791-4D58-B048-DCF7A560752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/>
              </a:rPr>
              <a:t>Builder Class Diagram</a:t>
            </a:r>
          </a:p>
        </p:txBody>
      </p:sp>
      <p:sp>
        <p:nvSpPr>
          <p:cNvPr id="33794" name="Date Placeholder 3">
            <a:extLst>
              <a:ext uri="{FF2B5EF4-FFF2-40B4-BE49-F238E27FC236}">
                <a16:creationId xmlns:a16="http://schemas.microsoft.com/office/drawing/2014/main" id="{EDE95EAF-5147-4FCF-B5D2-56EFB20DB384}"/>
              </a:ext>
            </a:extLst>
          </p:cNvPr>
          <p:cNvSpPr txBox="1">
            <a:spLocks noGrp="1"/>
          </p:cNvSpPr>
          <p:nvPr/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400"/>
              <a:t>9/7/2015</a:t>
            </a:r>
          </a:p>
        </p:txBody>
      </p:sp>
      <p:grpSp>
        <p:nvGrpSpPr>
          <p:cNvPr id="33795" name="Group 3">
            <a:extLst>
              <a:ext uri="{FF2B5EF4-FFF2-40B4-BE49-F238E27FC236}">
                <a16:creationId xmlns:a16="http://schemas.microsoft.com/office/drawing/2014/main" id="{4CBC8FC9-AFCB-413A-AF3D-B2C79B3F88C4}"/>
              </a:ext>
            </a:extLst>
          </p:cNvPr>
          <p:cNvGrpSpPr>
            <a:grpSpLocks/>
          </p:cNvGrpSpPr>
          <p:nvPr/>
        </p:nvGrpSpPr>
        <p:grpSpPr bwMode="auto">
          <a:xfrm>
            <a:off x="1371600" y="4114800"/>
            <a:ext cx="2298700" cy="1676400"/>
            <a:chOff x="1117600" y="2057400"/>
            <a:chExt cx="2298700" cy="2438400"/>
          </a:xfrm>
        </p:grpSpPr>
        <p:sp>
          <p:nvSpPr>
            <p:cNvPr id="33810" name="Rectangle 1029">
              <a:extLst>
                <a:ext uri="{FF2B5EF4-FFF2-40B4-BE49-F238E27FC236}">
                  <a16:creationId xmlns:a16="http://schemas.microsoft.com/office/drawing/2014/main" id="{4463039C-2310-4C16-BD5A-B698BDC280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7600" y="2057400"/>
              <a:ext cx="2298700" cy="533401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lIns="91440" tIns="45720" rIns="91440" bIns="45720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lang="en-US" altLang="en-US" sz="2400" dirty="0">
                  <a:latin typeface="Times New Roman"/>
                  <a:ea typeface="ＭＳ Ｐゴシック"/>
                  <a:cs typeface="Times New Roman"/>
                </a:rPr>
                <a:t>Builder1</a:t>
              </a:r>
              <a:endParaRPr lang="en-US" altLang="en-US" sz="2400" dirty="0"/>
            </a:p>
          </p:txBody>
        </p:sp>
        <p:sp>
          <p:nvSpPr>
            <p:cNvPr id="33811" name="Rectangle 1030">
              <a:extLst>
                <a:ext uri="{FF2B5EF4-FFF2-40B4-BE49-F238E27FC236}">
                  <a16:creationId xmlns:a16="http://schemas.microsoft.com/office/drawing/2014/main" id="{9FEB947F-1CE1-45AC-8441-31E29D3DB8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7600" y="2590801"/>
              <a:ext cx="2298700" cy="533399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lIns="91440" tIns="45720" rIns="91440" bIns="45720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9pPr>
            </a:lstStyle>
            <a:p>
              <a:pPr>
                <a:spcBef>
                  <a:spcPct val="0"/>
                </a:spcBef>
                <a:buNone/>
              </a:pPr>
              <a:r>
                <a:rPr lang="en-US" altLang="en-US" sz="1400" dirty="0">
                  <a:latin typeface="Times New Roman"/>
                  <a:ea typeface="ＭＳ Ｐゴシック"/>
                  <a:cs typeface="Times New Roman"/>
                </a:rPr>
                <a:t>   </a:t>
              </a:r>
              <a:endParaRPr lang="en-US" altLang="en-US" sz="1400">
                <a:latin typeface="Times New Roman"/>
                <a:ea typeface="ＭＳ Ｐゴシック"/>
                <a:cs typeface="Times New Roman"/>
              </a:endParaRPr>
            </a:p>
          </p:txBody>
        </p:sp>
        <p:sp>
          <p:nvSpPr>
            <p:cNvPr id="33812" name="Rectangle 1033">
              <a:extLst>
                <a:ext uri="{FF2B5EF4-FFF2-40B4-BE49-F238E27FC236}">
                  <a16:creationId xmlns:a16="http://schemas.microsoft.com/office/drawing/2014/main" id="{35619682-C080-4E3D-8472-99EFDDC783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0300" y="3124200"/>
              <a:ext cx="2286000" cy="13716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lIns="91440" tIns="45720" rIns="91440" bIns="45720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9pPr>
            </a:lstStyle>
            <a:p>
              <a:pPr>
                <a:spcBef>
                  <a:spcPct val="0"/>
                </a:spcBef>
                <a:buNone/>
              </a:pPr>
              <a:endParaRPr lang="en-US" altLang="en-US" sz="1600" dirty="0"/>
            </a:p>
          </p:txBody>
        </p:sp>
      </p:grpSp>
      <p:grpSp>
        <p:nvGrpSpPr>
          <p:cNvPr id="33796" name="Group 1">
            <a:extLst>
              <a:ext uri="{FF2B5EF4-FFF2-40B4-BE49-F238E27FC236}">
                <a16:creationId xmlns:a16="http://schemas.microsoft.com/office/drawing/2014/main" id="{D786ACC7-0C76-4B67-991D-E60B2421C7FB}"/>
              </a:ext>
            </a:extLst>
          </p:cNvPr>
          <p:cNvGrpSpPr>
            <a:grpSpLocks/>
          </p:cNvGrpSpPr>
          <p:nvPr/>
        </p:nvGrpSpPr>
        <p:grpSpPr bwMode="auto">
          <a:xfrm>
            <a:off x="2654300" y="1295400"/>
            <a:ext cx="2298700" cy="1676400"/>
            <a:chOff x="5245100" y="2057400"/>
            <a:chExt cx="2298700" cy="2438400"/>
          </a:xfrm>
        </p:grpSpPr>
        <p:sp>
          <p:nvSpPr>
            <p:cNvPr id="33807" name="Rectangle 1031">
              <a:extLst>
                <a:ext uri="{FF2B5EF4-FFF2-40B4-BE49-F238E27FC236}">
                  <a16:creationId xmlns:a16="http://schemas.microsoft.com/office/drawing/2014/main" id="{AECC70BF-7FC8-478C-8414-AFDA1163EA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7800" y="2590801"/>
              <a:ext cx="2286000" cy="533399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lIns="91440" tIns="45720" rIns="91440" bIns="45720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9pPr>
            </a:lstStyle>
            <a:p>
              <a:pPr>
                <a:spcBef>
                  <a:spcPct val="0"/>
                </a:spcBef>
                <a:buNone/>
              </a:pPr>
              <a:endParaRPr lang="en-US" altLang="en-US" sz="1400">
                <a:latin typeface="Times New Roman"/>
                <a:ea typeface="ＭＳ Ｐゴシック"/>
                <a:cs typeface="Times New Roman"/>
              </a:endParaRPr>
            </a:p>
            <a:p>
              <a:pPr>
                <a:spcBef>
                  <a:spcPct val="0"/>
                </a:spcBef>
                <a:buNone/>
              </a:pPr>
              <a:endParaRPr lang="en-US" altLang="en-US" sz="1400"/>
            </a:p>
          </p:txBody>
        </p:sp>
        <p:sp>
          <p:nvSpPr>
            <p:cNvPr id="33808" name="Rectangle 1034">
              <a:extLst>
                <a:ext uri="{FF2B5EF4-FFF2-40B4-BE49-F238E27FC236}">
                  <a16:creationId xmlns:a16="http://schemas.microsoft.com/office/drawing/2014/main" id="{EE69BF80-1A69-4F0F-905A-695E64F4FD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7800" y="3124200"/>
              <a:ext cx="2286000" cy="13716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lIns="91440" tIns="45720" rIns="91440" bIns="45720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9pPr>
            </a:lstStyle>
            <a:p>
              <a:pPr>
                <a:spcBef>
                  <a:spcPct val="0"/>
                </a:spcBef>
                <a:buNone/>
              </a:pPr>
              <a:endParaRPr lang="en-US" altLang="en-US" sz="1600"/>
            </a:p>
          </p:txBody>
        </p:sp>
        <p:sp>
          <p:nvSpPr>
            <p:cNvPr id="33809" name="Rectangle 1035">
              <a:extLst>
                <a:ext uri="{FF2B5EF4-FFF2-40B4-BE49-F238E27FC236}">
                  <a16:creationId xmlns:a16="http://schemas.microsoft.com/office/drawing/2014/main" id="{E55C8773-CA78-46C3-9A79-C7ED9375A9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5100" y="2057400"/>
              <a:ext cx="2298700" cy="533401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lIns="91440" tIns="45720" rIns="91440" bIns="45720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lang="en-US" altLang="en-US" sz="2400" dirty="0" err="1">
                  <a:latin typeface="Times New Roman"/>
                  <a:ea typeface="ＭＳ Ｐゴシック"/>
                  <a:cs typeface="Times New Roman"/>
                </a:rPr>
                <a:t>BuilderAPI</a:t>
              </a:r>
              <a:endParaRPr lang="en-US" altLang="en-US" sz="2400" dirty="0"/>
            </a:p>
          </p:txBody>
        </p:sp>
      </p:grpSp>
      <p:grpSp>
        <p:nvGrpSpPr>
          <p:cNvPr id="33797" name="Group 9">
            <a:extLst>
              <a:ext uri="{FF2B5EF4-FFF2-40B4-BE49-F238E27FC236}">
                <a16:creationId xmlns:a16="http://schemas.microsoft.com/office/drawing/2014/main" id="{A662ACC5-7CB8-4372-B7A1-4D21658F6338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2743200" y="3048000"/>
            <a:ext cx="234950" cy="962025"/>
            <a:chOff x="3702050" y="3048000"/>
            <a:chExt cx="234950" cy="962027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AEFE9C91-26E3-42F1-AB2D-9769596342A5}"/>
                </a:ext>
              </a:extLst>
            </p:cNvPr>
            <p:cNvCxnSpPr/>
            <p:nvPr/>
          </p:nvCxnSpPr>
          <p:spPr>
            <a:xfrm flipV="1">
              <a:off x="3803650" y="3171825"/>
              <a:ext cx="0" cy="83820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Isosceles Triangle 8">
              <a:extLst>
                <a:ext uri="{FF2B5EF4-FFF2-40B4-BE49-F238E27FC236}">
                  <a16:creationId xmlns:a16="http://schemas.microsoft.com/office/drawing/2014/main" id="{7B336A24-4404-4134-BC51-95F2FA829C22}"/>
                </a:ext>
              </a:extLst>
            </p:cNvPr>
            <p:cNvSpPr/>
            <p:nvPr/>
          </p:nvSpPr>
          <p:spPr>
            <a:xfrm>
              <a:off x="3702050" y="3048000"/>
              <a:ext cx="234950" cy="228600"/>
            </a:xfrm>
            <a:prstGeom prst="triangl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>
                <a:solidFill>
                  <a:srgbClr val="FFFFFF"/>
                </a:solidFill>
                <a:ea typeface="ＭＳ Ｐゴシック" charset="0"/>
              </a:endParaRPr>
            </a:p>
          </p:txBody>
        </p:sp>
      </p:grpSp>
      <p:grpSp>
        <p:nvGrpSpPr>
          <p:cNvPr id="33798" name="Group 18">
            <a:extLst>
              <a:ext uri="{FF2B5EF4-FFF2-40B4-BE49-F238E27FC236}">
                <a16:creationId xmlns:a16="http://schemas.microsoft.com/office/drawing/2014/main" id="{9CB2E593-6F89-44D4-9A47-089D5CE70C76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4572000" y="3048000"/>
            <a:ext cx="234950" cy="962025"/>
            <a:chOff x="3702050" y="3048000"/>
            <a:chExt cx="234950" cy="962027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D1385A8-84F4-4BD2-ADB5-D29C71987827}"/>
                </a:ext>
              </a:extLst>
            </p:cNvPr>
            <p:cNvCxnSpPr/>
            <p:nvPr/>
          </p:nvCxnSpPr>
          <p:spPr>
            <a:xfrm flipV="1">
              <a:off x="3803650" y="3171825"/>
              <a:ext cx="0" cy="83820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B2559C75-F25B-4188-8641-2D43349F8F92}"/>
                </a:ext>
              </a:extLst>
            </p:cNvPr>
            <p:cNvSpPr/>
            <p:nvPr/>
          </p:nvSpPr>
          <p:spPr>
            <a:xfrm>
              <a:off x="3702050" y="3048000"/>
              <a:ext cx="234950" cy="228600"/>
            </a:xfrm>
            <a:prstGeom prst="triangl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>
                <a:solidFill>
                  <a:srgbClr val="FFFFFF"/>
                </a:solidFill>
                <a:ea typeface="ＭＳ Ｐゴシック" charset="0"/>
              </a:endParaRPr>
            </a:p>
          </p:txBody>
        </p:sp>
      </p:grpSp>
      <p:grpSp>
        <p:nvGrpSpPr>
          <p:cNvPr id="33799" name="Group 21">
            <a:extLst>
              <a:ext uri="{FF2B5EF4-FFF2-40B4-BE49-F238E27FC236}">
                <a16:creationId xmlns:a16="http://schemas.microsoft.com/office/drawing/2014/main" id="{8A16945D-B51A-4088-A0F0-A55E30AA78B7}"/>
              </a:ext>
            </a:extLst>
          </p:cNvPr>
          <p:cNvGrpSpPr>
            <a:grpSpLocks/>
          </p:cNvGrpSpPr>
          <p:nvPr/>
        </p:nvGrpSpPr>
        <p:grpSpPr bwMode="auto">
          <a:xfrm>
            <a:off x="4114800" y="4114800"/>
            <a:ext cx="2298700" cy="1676400"/>
            <a:chOff x="1117600" y="2057400"/>
            <a:chExt cx="2298700" cy="2438400"/>
          </a:xfrm>
        </p:grpSpPr>
        <p:sp>
          <p:nvSpPr>
            <p:cNvPr id="33800" name="Rectangle 1029">
              <a:extLst>
                <a:ext uri="{FF2B5EF4-FFF2-40B4-BE49-F238E27FC236}">
                  <a16:creationId xmlns:a16="http://schemas.microsoft.com/office/drawing/2014/main" id="{FCB8BD79-DD8A-4EB8-8270-7D6412011D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7600" y="2057400"/>
              <a:ext cx="2298700" cy="533401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lIns="91440" tIns="45720" rIns="91440" bIns="45720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lang="en-US" altLang="en-US" sz="2400" dirty="0">
                  <a:latin typeface="Times New Roman"/>
                  <a:ea typeface="ＭＳ Ｐゴシック"/>
                  <a:cs typeface="Times New Roman"/>
                </a:rPr>
                <a:t>Builder2</a:t>
              </a:r>
              <a:endParaRPr lang="en-US" altLang="en-US" sz="2400" dirty="0"/>
            </a:p>
          </p:txBody>
        </p:sp>
        <p:sp>
          <p:nvSpPr>
            <p:cNvPr id="33801" name="Rectangle 1030">
              <a:extLst>
                <a:ext uri="{FF2B5EF4-FFF2-40B4-BE49-F238E27FC236}">
                  <a16:creationId xmlns:a16="http://schemas.microsoft.com/office/drawing/2014/main" id="{60926750-E912-4C47-972D-A37EEEC61E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7600" y="2590801"/>
              <a:ext cx="2298700" cy="533399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lIns="91440" tIns="45720" rIns="91440" bIns="45720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endParaRPr lang="en-US" altLang="en-US" sz="1400" dirty="0"/>
            </a:p>
          </p:txBody>
        </p:sp>
        <p:sp>
          <p:nvSpPr>
            <p:cNvPr id="33802" name="Rectangle 1033">
              <a:extLst>
                <a:ext uri="{FF2B5EF4-FFF2-40B4-BE49-F238E27FC236}">
                  <a16:creationId xmlns:a16="http://schemas.microsoft.com/office/drawing/2014/main" id="{D6826B49-F447-460D-96D0-B265182720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0300" y="3124200"/>
              <a:ext cx="2286000" cy="13716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lIns="91440" tIns="45720" rIns="91440" bIns="45720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9pPr>
            </a:lstStyle>
            <a:p>
              <a:pPr>
                <a:spcBef>
                  <a:spcPct val="0"/>
                </a:spcBef>
                <a:buNone/>
              </a:pPr>
              <a:endParaRPr lang="en-US" alt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33419146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itle 1">
            <a:extLst>
              <a:ext uri="{FF2B5EF4-FFF2-40B4-BE49-F238E27FC236}">
                <a16:creationId xmlns:a16="http://schemas.microsoft.com/office/drawing/2014/main" id="{04569764-459F-4990-A638-D180328D99E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Design Patterns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F075DB-DCD4-4DD8-9BBA-5E9530254D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Gang of Four (</a:t>
            </a:r>
            <a:r>
              <a:rPr lang="en-US" err="1"/>
              <a:t>GoF</a:t>
            </a:r>
            <a:r>
              <a:rPr lang="en-US"/>
              <a:t>) Book</a:t>
            </a:r>
          </a:p>
          <a:p>
            <a:pPr>
              <a:defRPr/>
            </a:pPr>
            <a:endParaRPr lang="en-US"/>
          </a:p>
          <a:p>
            <a:pPr marL="0" indent="0">
              <a:buFontTx/>
              <a:buNone/>
              <a:defRPr/>
            </a:pPr>
            <a:r>
              <a:rPr lang="en-US" sz="3600"/>
              <a:t>Design Patterns</a:t>
            </a:r>
          </a:p>
          <a:p>
            <a:pPr marL="0" indent="0" algn="r">
              <a:buFontTx/>
              <a:buNone/>
              <a:defRPr/>
            </a:pPr>
            <a:r>
              <a:rPr lang="en-US" sz="2800"/>
              <a:t>Elements of Reusable Object-Oriented Software</a:t>
            </a:r>
            <a:r>
              <a:rPr lang="en-US"/>
              <a:t> </a:t>
            </a:r>
          </a:p>
          <a:p>
            <a:pPr marL="0" indent="0" algn="ctr">
              <a:buFontTx/>
              <a:buNone/>
              <a:defRPr/>
            </a:pPr>
            <a:r>
              <a:rPr lang="en-US" sz="2800"/>
              <a:t>by Erich Gamma, Richard Helm, Ralph Johnson John </a:t>
            </a:r>
            <a:r>
              <a:rPr lang="en-US" sz="2800" err="1"/>
              <a:t>Vlissides</a:t>
            </a:r>
            <a:r>
              <a:rPr lang="en-US"/>
              <a:t> </a:t>
            </a:r>
          </a:p>
          <a:p>
            <a:pPr marL="0" indent="0">
              <a:buFontTx/>
              <a:buNone/>
              <a:defRPr/>
            </a:pPr>
            <a:r>
              <a:rPr lang="en-US"/>
              <a:t>ISBN-10: </a:t>
            </a:r>
            <a:r>
              <a:rPr lang="is-IS"/>
              <a:t>0201633612</a:t>
            </a:r>
            <a:endParaRPr lang="en-US"/>
          </a:p>
          <a:p>
            <a:pPr marL="0" indent="0">
              <a:buFontTx/>
              <a:buNone/>
              <a:defRPr/>
            </a:pPr>
            <a:r>
              <a:rPr lang="en-US"/>
              <a:t>ISBN-13: </a:t>
            </a:r>
            <a:r>
              <a:rPr lang="is-IS"/>
              <a:t>9780201633610</a:t>
            </a:r>
            <a:endParaRPr lang="en-US"/>
          </a:p>
          <a:p>
            <a:pPr marL="514350" indent="-514350">
              <a:buFont typeface="+mj-lt"/>
              <a:buAutoNum type="arabicPeriod"/>
              <a:defRPr/>
            </a:pP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FEA42B-38E3-4C7F-B7A6-2A31506260FC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5/11/2020</a:t>
            </a:r>
          </a:p>
        </p:txBody>
      </p:sp>
    </p:spTree>
    <p:extLst>
      <p:ext uri="{BB962C8B-B14F-4D97-AF65-F5344CB8AC3E}">
        <p14:creationId xmlns:p14="http://schemas.microsoft.com/office/powerpoint/2010/main" val="19099874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Title 1">
            <a:extLst>
              <a:ext uri="{FF2B5EF4-FFF2-40B4-BE49-F238E27FC236}">
                <a16:creationId xmlns:a16="http://schemas.microsoft.com/office/drawing/2014/main" id="{E55A7C3E-FE44-4DEF-8666-BC013463FCD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Creational Design Patterns</a:t>
            </a:r>
          </a:p>
        </p:txBody>
      </p:sp>
      <p:sp>
        <p:nvSpPr>
          <p:cNvPr id="25602" name="Content Placeholder 2">
            <a:extLst>
              <a:ext uri="{FF2B5EF4-FFF2-40B4-BE49-F238E27FC236}">
                <a16:creationId xmlns:a16="http://schemas.microsoft.com/office/drawing/2014/main" id="{21FDE5A9-5109-4AD0-B88B-9D950837AB58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>
                <a:ea typeface="ＭＳ Ｐゴシック"/>
              </a:rPr>
              <a:t>Abstracts the instantiation (object creation) process</a:t>
            </a:r>
          </a:p>
          <a:p>
            <a:pPr lvl="1"/>
            <a:r>
              <a:rPr lang="en-US" altLang="en-US" dirty="0">
                <a:ea typeface="ＭＳ Ｐゴシック"/>
              </a:rPr>
              <a:t>Replaces class constructor</a:t>
            </a:r>
          </a:p>
          <a:p>
            <a:pPr lvl="1"/>
            <a:r>
              <a:rPr lang="en-US" altLang="en-US" dirty="0">
                <a:ea typeface="ＭＳ Ｐゴシック"/>
              </a:rPr>
              <a:t>Supports system independence from object creation, composition and representation details</a:t>
            </a:r>
          </a:p>
          <a:p>
            <a:r>
              <a:rPr lang="en-US" altLang="en-US" dirty="0">
                <a:ea typeface="ＭＳ Ｐゴシック"/>
              </a:rPr>
              <a:t>Inheritance and Object Composition</a:t>
            </a:r>
          </a:p>
          <a:p>
            <a:pPr lvl="1"/>
            <a:r>
              <a:rPr lang="en-US" altLang="en-US" dirty="0">
                <a:ea typeface="ＭＳ Ｐゴシック"/>
              </a:rPr>
              <a:t>Subclasses are instantiated</a:t>
            </a:r>
          </a:p>
          <a:p>
            <a:pPr lvl="1"/>
            <a:r>
              <a:rPr lang="en-US" altLang="en-US" dirty="0">
                <a:ea typeface="ＭＳ Ｐゴシック"/>
              </a:rPr>
              <a:t>New Objects are composed</a:t>
            </a:r>
          </a:p>
          <a:p>
            <a:pPr lvl="1"/>
            <a:endParaRPr lang="en-US" altLang="en-US" dirty="0">
              <a:ea typeface="ＭＳ Ｐゴシック"/>
            </a:endParaRPr>
          </a:p>
          <a:p>
            <a:r>
              <a:rPr lang="en-US" altLang="en-US" sz="2400" dirty="0">
                <a:ea typeface="ＭＳ Ｐゴシック"/>
              </a:rPr>
              <a:t>Gang of Four (</a:t>
            </a:r>
            <a:r>
              <a:rPr lang="en-US" altLang="en-US" sz="2400" dirty="0" err="1">
                <a:ea typeface="ＭＳ Ｐゴシック"/>
              </a:rPr>
              <a:t>GoF</a:t>
            </a:r>
            <a:r>
              <a:rPr lang="en-US" altLang="en-US" sz="2400" dirty="0">
                <a:ea typeface="ＭＳ Ｐゴシック"/>
              </a:rPr>
              <a:t>) Book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E75F1C-7B51-476F-8044-52DBEA141046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5/11/2020</a:t>
            </a:r>
          </a:p>
        </p:txBody>
      </p:sp>
    </p:spTree>
    <p:extLst>
      <p:ext uri="{BB962C8B-B14F-4D97-AF65-F5344CB8AC3E}">
        <p14:creationId xmlns:p14="http://schemas.microsoft.com/office/powerpoint/2010/main" val="16110225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Title 1">
            <a:extLst>
              <a:ext uri="{FF2B5EF4-FFF2-40B4-BE49-F238E27FC236}">
                <a16:creationId xmlns:a16="http://schemas.microsoft.com/office/drawing/2014/main" id="{E55A7C3E-FE44-4DEF-8666-BC013463FCD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a typeface="ＭＳ Ｐゴシック"/>
              </a:rPr>
              <a:t>Creational Design Patterns</a:t>
            </a:r>
          </a:p>
        </p:txBody>
      </p:sp>
      <p:sp>
        <p:nvSpPr>
          <p:cNvPr id="25602" name="Content Placeholder 2">
            <a:extLst>
              <a:ext uri="{FF2B5EF4-FFF2-40B4-BE49-F238E27FC236}">
                <a16:creationId xmlns:a16="http://schemas.microsoft.com/office/drawing/2014/main" id="{21FDE5A9-5109-4AD0-B88B-9D950837AB58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>
                <a:ea typeface="ＭＳ Ｐゴシック"/>
              </a:rPr>
              <a:t>Creational class patterns</a:t>
            </a:r>
            <a:endParaRPr lang="en-US" dirty="0"/>
          </a:p>
          <a:p>
            <a:pPr lvl="1"/>
            <a:r>
              <a:rPr lang="en-US" altLang="en-US" dirty="0">
                <a:ea typeface="ＭＳ Ｐゴシック"/>
              </a:rPr>
              <a:t>Use Inheritance to vary the class instantiated, e.g., Factory pattern</a:t>
            </a:r>
          </a:p>
          <a:p>
            <a:r>
              <a:rPr lang="en-US" altLang="en-US" dirty="0">
                <a:ea typeface="ＭＳ Ｐゴシック"/>
              </a:rPr>
              <a:t>Creational object patterns</a:t>
            </a:r>
            <a:endParaRPr lang="en-US" dirty="0"/>
          </a:p>
          <a:p>
            <a:pPr lvl="1"/>
            <a:r>
              <a:rPr lang="en-US" altLang="en-US" dirty="0">
                <a:ea typeface="ＭＳ Ｐゴシック"/>
              </a:rPr>
              <a:t>Delegates instantiation to another object, e.g., Builder, Prototype pattern</a:t>
            </a:r>
            <a:endParaRPr lang="en-US" dirty="0">
              <a:ea typeface="ＭＳ Ｐゴシック" charset="0"/>
            </a:endParaRPr>
          </a:p>
          <a:p>
            <a:pPr lvl="1"/>
            <a:endParaRPr lang="en-US" altLang="en-US" dirty="0">
              <a:ea typeface="ＭＳ Ｐゴシック"/>
            </a:endParaRPr>
          </a:p>
          <a:p>
            <a:r>
              <a:rPr lang="en-US" altLang="en-US" sz="2400" dirty="0">
                <a:ea typeface="ＭＳ Ｐゴシック"/>
              </a:rPr>
              <a:t>Gang of Four (</a:t>
            </a:r>
            <a:r>
              <a:rPr lang="en-US" altLang="en-US" sz="2400" dirty="0" err="1">
                <a:ea typeface="ＭＳ Ｐゴシック"/>
              </a:rPr>
              <a:t>GoF</a:t>
            </a:r>
            <a:r>
              <a:rPr lang="en-US" altLang="en-US" sz="2400" dirty="0">
                <a:ea typeface="ＭＳ Ｐゴシック"/>
              </a:rPr>
              <a:t>) Book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E75F1C-7B51-476F-8044-52DBEA141046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5/11/2020</a:t>
            </a:r>
          </a:p>
        </p:txBody>
      </p:sp>
    </p:spTree>
    <p:extLst>
      <p:ext uri="{BB962C8B-B14F-4D97-AF65-F5344CB8AC3E}">
        <p14:creationId xmlns:p14="http://schemas.microsoft.com/office/powerpoint/2010/main" val="30144614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Title 1">
            <a:extLst>
              <a:ext uri="{FF2B5EF4-FFF2-40B4-BE49-F238E27FC236}">
                <a16:creationId xmlns:a16="http://schemas.microsoft.com/office/drawing/2014/main" id="{645F0128-F46B-4D65-A409-EFA858DA77C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a typeface="ＭＳ Ｐゴシック"/>
              </a:rPr>
              <a:t>Builder Design Pattern</a:t>
            </a:r>
          </a:p>
        </p:txBody>
      </p:sp>
      <p:sp>
        <p:nvSpPr>
          <p:cNvPr id="25602" name="Content Placeholder 2">
            <a:extLst>
              <a:ext uri="{FF2B5EF4-FFF2-40B4-BE49-F238E27FC236}">
                <a16:creationId xmlns:a16="http://schemas.microsoft.com/office/drawing/2014/main" id="{C7368C07-F563-477E-829F-B42009A96AD3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>
                <a:ea typeface="ＭＳ Ｐゴシック"/>
              </a:rPr>
              <a:t>Builder Pattern is a Structural Pattern in </a:t>
            </a:r>
            <a:r>
              <a:rPr lang="en-US" altLang="en-US" dirty="0" err="1">
                <a:ea typeface="ＭＳ Ｐゴシック"/>
              </a:rPr>
              <a:t>GoF</a:t>
            </a:r>
            <a:r>
              <a:rPr lang="en-US" altLang="en-US" dirty="0">
                <a:ea typeface="ＭＳ Ｐゴシック"/>
              </a:rPr>
              <a:t> Design Patterns Book:</a:t>
            </a:r>
          </a:p>
          <a:p>
            <a:pPr lvl="1"/>
            <a:r>
              <a:rPr lang="en-US" altLang="en-US" b="1" dirty="0">
                <a:ea typeface="Times New Roman" panose="02020603050405020304" pitchFamily="18" charset="0"/>
              </a:rPr>
              <a:t>“Separate the construction of a complex object from the representation so that the same construction process can create different representations."</a:t>
            </a:r>
          </a:p>
          <a:p>
            <a:r>
              <a:rPr lang="en-US" altLang="en-US" dirty="0">
                <a:ea typeface="ＭＳ Ｐゴシック"/>
              </a:rPr>
              <a:t>Facilitates translation</a:t>
            </a:r>
            <a:endParaRPr lang="en-US" altLang="en-US" dirty="0"/>
          </a:p>
          <a:p>
            <a:pPr lvl="1"/>
            <a:r>
              <a:rPr lang="en-US" altLang="en-US" dirty="0">
                <a:ea typeface="ＭＳ Ｐゴシック"/>
              </a:rPr>
              <a:t>Delegates conversion and building to subsystem</a:t>
            </a:r>
            <a:endParaRPr lang="en-US" altLang="en-US" dirty="0"/>
          </a:p>
          <a:p>
            <a:pPr lvl="1"/>
            <a:r>
              <a:rPr lang="en-US" altLang="en-US" sz="2000" dirty="0">
                <a:ea typeface="ＭＳ Ｐゴシック"/>
              </a:rPr>
              <a:t>Gang of Four (</a:t>
            </a:r>
            <a:r>
              <a:rPr lang="en-US" altLang="en-US" sz="2000" dirty="0" err="1">
                <a:ea typeface="ＭＳ Ｐゴシック"/>
              </a:rPr>
              <a:t>GoF</a:t>
            </a:r>
            <a:r>
              <a:rPr lang="en-US" altLang="en-US" sz="2000" dirty="0">
                <a:ea typeface="ＭＳ Ｐゴシック"/>
              </a:rPr>
              <a:t>) Book</a:t>
            </a:r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CE2C8F-0199-43A3-98AF-2016CFC8D152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6/12/2020</a:t>
            </a:r>
          </a:p>
        </p:txBody>
      </p:sp>
    </p:spTree>
    <p:extLst>
      <p:ext uri="{BB962C8B-B14F-4D97-AF65-F5344CB8AC3E}">
        <p14:creationId xmlns:p14="http://schemas.microsoft.com/office/powerpoint/2010/main" val="15309281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Title 1">
            <a:extLst>
              <a:ext uri="{FF2B5EF4-FFF2-40B4-BE49-F238E27FC236}">
                <a16:creationId xmlns:a16="http://schemas.microsoft.com/office/drawing/2014/main" id="{645F0128-F46B-4D65-A409-EFA858DA77C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a typeface="ＭＳ Ｐゴシック"/>
              </a:rPr>
              <a:t>Builder Design Pattern</a:t>
            </a:r>
          </a:p>
        </p:txBody>
      </p:sp>
      <p:sp>
        <p:nvSpPr>
          <p:cNvPr id="25602" name="Content Placeholder 2">
            <a:extLst>
              <a:ext uri="{FF2B5EF4-FFF2-40B4-BE49-F238E27FC236}">
                <a16:creationId xmlns:a16="http://schemas.microsoft.com/office/drawing/2014/main" id="{C7368C07-F563-477E-829F-B42009A96AD3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>
                <a:ea typeface="ＭＳ Ｐゴシック"/>
              </a:rPr>
              <a:t>Anatomy of a </a:t>
            </a:r>
            <a:r>
              <a:rPr lang="en-US" dirty="0">
                <a:ea typeface="ＭＳ Ｐゴシック"/>
              </a:rPr>
              <a:t>Design Pattern </a:t>
            </a:r>
            <a:endParaRPr lang="en-US" dirty="0"/>
          </a:p>
          <a:p>
            <a:pPr marL="971550" lvl="1" indent="-514350">
              <a:buAutoNum type="arabicPeriod"/>
            </a:pPr>
            <a:r>
              <a:rPr lang="en-US" altLang="en-US" dirty="0">
                <a:ea typeface="ＭＳ Ｐゴシック"/>
              </a:rPr>
              <a:t>Who (</a:t>
            </a:r>
            <a:r>
              <a:rPr lang="en-US" altLang="en-US" i="1" dirty="0">
                <a:ea typeface="ＭＳ Ｐゴシック"/>
              </a:rPr>
              <a:t>are</a:t>
            </a:r>
            <a:r>
              <a:rPr lang="en-US" altLang="en-US" dirty="0">
                <a:ea typeface="ＭＳ Ｐゴシック"/>
              </a:rPr>
              <a:t>): Constituent Components (parts)</a:t>
            </a:r>
            <a:endParaRPr lang="en-US" dirty="0"/>
          </a:p>
          <a:p>
            <a:pPr marL="971550" lvl="1" indent="-514350">
              <a:buAutoNum type="arabicPeriod"/>
            </a:pPr>
            <a:r>
              <a:rPr lang="en-US" altLang="en-US" dirty="0">
                <a:ea typeface="ＭＳ Ｐゴシック"/>
              </a:rPr>
              <a:t>What (</a:t>
            </a:r>
            <a:r>
              <a:rPr lang="en-US" altLang="en-US" i="1" dirty="0">
                <a:ea typeface="ＭＳ Ｐゴシック"/>
              </a:rPr>
              <a:t>happens</a:t>
            </a:r>
            <a:r>
              <a:rPr lang="en-US" altLang="en-US" dirty="0">
                <a:ea typeface="ＭＳ Ｐゴシック"/>
              </a:rPr>
              <a:t>): Operational</a:t>
            </a:r>
          </a:p>
          <a:p>
            <a:pPr marL="971550" lvl="1" indent="-514350">
              <a:buAutoNum type="arabicPeriod"/>
            </a:pPr>
            <a:r>
              <a:rPr lang="en-US" altLang="en-US" dirty="0">
                <a:ea typeface="ＭＳ Ｐゴシック"/>
              </a:rPr>
              <a:t>Where (</a:t>
            </a:r>
            <a:r>
              <a:rPr lang="en-US" altLang="en-US" i="1" dirty="0">
                <a:ea typeface="ＭＳ Ｐゴシック"/>
              </a:rPr>
              <a:t>useful</a:t>
            </a:r>
            <a:r>
              <a:rPr lang="en-US" altLang="en-US" dirty="0">
                <a:ea typeface="ＭＳ Ｐゴシック"/>
              </a:rPr>
              <a:t>): Scenarios</a:t>
            </a:r>
          </a:p>
          <a:p>
            <a:pPr marL="971550" lvl="1" indent="-514350">
              <a:buAutoNum type="arabicPeriod"/>
            </a:pPr>
            <a:r>
              <a:rPr lang="en-US" altLang="en-US" dirty="0">
                <a:ea typeface="ＭＳ Ｐゴシック"/>
              </a:rPr>
              <a:t>Why (</a:t>
            </a:r>
            <a:r>
              <a:rPr lang="en-US" altLang="en-US" i="1" dirty="0">
                <a:ea typeface="ＭＳ Ｐゴシック"/>
              </a:rPr>
              <a:t>design</a:t>
            </a:r>
            <a:r>
              <a:rPr lang="en-US" altLang="en-US" dirty="0">
                <a:ea typeface="ＭＳ Ｐゴシック"/>
              </a:rPr>
              <a:t>) Rationale</a:t>
            </a:r>
          </a:p>
          <a:p>
            <a:pPr marL="971550" lvl="1" indent="-514350">
              <a:buAutoNum type="arabicPeriod"/>
            </a:pPr>
            <a:r>
              <a:rPr lang="en-US" altLang="en-US" dirty="0"/>
              <a:t>When (</a:t>
            </a:r>
            <a:r>
              <a:rPr lang="en-US" altLang="en-US" i="1" dirty="0"/>
              <a:t>used</a:t>
            </a:r>
            <a:r>
              <a:rPr lang="en-US" altLang="en-US" dirty="0"/>
              <a:t>): Benefits</a:t>
            </a:r>
          </a:p>
          <a:p>
            <a:endParaRPr lang="en-US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CE2C8F-0199-43A3-98AF-2016CFC8D152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6/12/2020</a:t>
            </a:r>
          </a:p>
        </p:txBody>
      </p:sp>
    </p:spTree>
    <p:extLst>
      <p:ext uri="{BB962C8B-B14F-4D97-AF65-F5344CB8AC3E}">
        <p14:creationId xmlns:p14="http://schemas.microsoft.com/office/powerpoint/2010/main" val="1458411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Title 1">
            <a:extLst>
              <a:ext uri="{FF2B5EF4-FFF2-40B4-BE49-F238E27FC236}">
                <a16:creationId xmlns:a16="http://schemas.microsoft.com/office/drawing/2014/main" id="{645F0128-F46B-4D65-A409-EFA858DA77C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a typeface="ＭＳ Ｐゴシック"/>
              </a:rPr>
              <a:t>Builder Design Pattern</a:t>
            </a:r>
          </a:p>
        </p:txBody>
      </p:sp>
      <p:sp>
        <p:nvSpPr>
          <p:cNvPr id="25602" name="Content Placeholder 2">
            <a:extLst>
              <a:ext uri="{FF2B5EF4-FFF2-40B4-BE49-F238E27FC236}">
                <a16:creationId xmlns:a16="http://schemas.microsoft.com/office/drawing/2014/main" id="{C7368C07-F563-477E-829F-B42009A96AD3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571500" indent="-514350">
              <a:buFont typeface="Arial"/>
              <a:buChar char="•"/>
            </a:pPr>
            <a:r>
              <a:rPr lang="en-US" altLang="en-US" dirty="0">
                <a:ea typeface="ＭＳ Ｐゴシック"/>
              </a:rPr>
              <a:t>Who: </a:t>
            </a:r>
            <a:endParaRPr lang="en-US" dirty="0"/>
          </a:p>
          <a:p>
            <a:pPr marL="685800" lvl="1" indent="0">
              <a:buNone/>
            </a:pPr>
            <a:r>
              <a:rPr lang="en-US" altLang="en-US" sz="2000" i="1" dirty="0">
                <a:ea typeface="ＭＳ Ｐゴシック"/>
              </a:rPr>
              <a:t>Constituent components, </a:t>
            </a:r>
            <a:r>
              <a:rPr lang="en-US" altLang="en-US" sz="2000" b="1" i="1" dirty="0">
                <a:ea typeface="ＭＳ Ｐゴシック"/>
              </a:rPr>
              <a:t>roles </a:t>
            </a:r>
            <a:r>
              <a:rPr lang="en-US" altLang="en-US" sz="2000" i="1" dirty="0">
                <a:ea typeface="ＭＳ Ｐゴシック"/>
              </a:rPr>
              <a:t>or parts participating in the deployment and use of the Builder pattern</a:t>
            </a:r>
            <a:endParaRPr lang="en-US" sz="2000" i="1" dirty="0">
              <a:ea typeface="ＭＳ Ｐゴシック" charset="0"/>
            </a:endParaRPr>
          </a:p>
          <a:p>
            <a:pPr marL="971550" lvl="1" indent="-514350">
              <a:buAutoNum type="arabicPeriod"/>
            </a:pPr>
            <a:r>
              <a:rPr lang="en-US" altLang="en-US" dirty="0">
                <a:ea typeface="ＭＳ Ｐゴシック"/>
              </a:rPr>
              <a:t>Client</a:t>
            </a:r>
          </a:p>
          <a:p>
            <a:pPr marL="1371600" lvl="2" indent="-514350"/>
            <a:r>
              <a:rPr lang="en-US" altLang="en-US" dirty="0">
                <a:ea typeface="ＭＳ Ｐゴシック"/>
              </a:rPr>
              <a:t>Knows which representation to request</a:t>
            </a:r>
          </a:p>
          <a:p>
            <a:pPr marL="971550" lvl="1" indent="-514350">
              <a:buAutoNum type="arabicPeriod"/>
            </a:pPr>
            <a:r>
              <a:rPr lang="en-US" altLang="en-US" dirty="0">
                <a:ea typeface="ＭＳ Ｐゴシック"/>
              </a:rPr>
              <a:t>Director</a:t>
            </a:r>
          </a:p>
          <a:p>
            <a:pPr marL="1371600" lvl="2">
              <a:buFont typeface="Arial"/>
              <a:buChar char="•"/>
            </a:pPr>
            <a:r>
              <a:rPr lang="en-US" altLang="en-US" dirty="0">
                <a:ea typeface="ＭＳ Ｐゴシック"/>
              </a:rPr>
              <a:t>Uses the builder abstractly to build</a:t>
            </a:r>
          </a:p>
          <a:p>
            <a:pPr marL="971550" lvl="1" indent="-514350">
              <a:buAutoNum type="arabicPeriod"/>
            </a:pPr>
            <a:r>
              <a:rPr lang="en-US" altLang="en-US" dirty="0"/>
              <a:t>Builder API for all Builder subclasses</a:t>
            </a:r>
          </a:p>
          <a:p>
            <a:pPr marL="971550" lvl="1" indent="-514350">
              <a:buAutoNum type="arabicPeriod"/>
            </a:pPr>
            <a:r>
              <a:rPr lang="en-US" altLang="en-US" dirty="0"/>
              <a:t>Builder subclasses</a:t>
            </a:r>
            <a:endParaRPr lang="en-US" dirty="0"/>
          </a:p>
          <a:p>
            <a:pPr marL="1371600" lvl="2">
              <a:buFont typeface="Arial"/>
              <a:buChar char="•"/>
            </a:pPr>
            <a:r>
              <a:rPr lang="en-US" altLang="en-US" dirty="0"/>
              <a:t>Provides the specialized functionality</a:t>
            </a:r>
          </a:p>
          <a:p>
            <a:pPr marL="1371600" lvl="2">
              <a:buFont typeface="Arial"/>
            </a:pPr>
            <a:r>
              <a:rPr lang="en-US" altLang="en-US" dirty="0"/>
              <a:t>Performs work requested of Director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CE2C8F-0199-43A3-98AF-2016CFC8D152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6/12/2020</a:t>
            </a:r>
          </a:p>
        </p:txBody>
      </p:sp>
    </p:spTree>
    <p:extLst>
      <p:ext uri="{BB962C8B-B14F-4D97-AF65-F5344CB8AC3E}">
        <p14:creationId xmlns:p14="http://schemas.microsoft.com/office/powerpoint/2010/main" val="41157754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Title 1">
            <a:extLst>
              <a:ext uri="{FF2B5EF4-FFF2-40B4-BE49-F238E27FC236}">
                <a16:creationId xmlns:a16="http://schemas.microsoft.com/office/drawing/2014/main" id="{645F0128-F46B-4D65-A409-EFA858DA77C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a typeface="ＭＳ Ｐゴシック"/>
              </a:rPr>
              <a:t>Builder</a:t>
            </a:r>
            <a:r>
              <a:rPr lang="en-US" dirty="0">
                <a:ea typeface="ＭＳ Ｐゴシック"/>
              </a:rPr>
              <a:t> </a:t>
            </a:r>
            <a:r>
              <a:rPr lang="en-US" altLang="en-US" dirty="0">
                <a:ea typeface="ＭＳ Ｐゴシック"/>
              </a:rPr>
              <a:t>Design Pattern</a:t>
            </a:r>
            <a:endParaRPr lang="en-US" dirty="0"/>
          </a:p>
        </p:txBody>
      </p:sp>
      <p:sp>
        <p:nvSpPr>
          <p:cNvPr id="25602" name="Content Placeholder 2">
            <a:extLst>
              <a:ext uri="{FF2B5EF4-FFF2-40B4-BE49-F238E27FC236}">
                <a16:creationId xmlns:a16="http://schemas.microsoft.com/office/drawing/2014/main" id="{C7368C07-F563-477E-829F-B42009A96AD3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571500" indent="-514350">
              <a:buFont typeface="Arial"/>
              <a:buChar char="•"/>
            </a:pPr>
            <a:r>
              <a:rPr lang="en-US" altLang="en-US" dirty="0">
                <a:ea typeface="ＭＳ Ｐゴシック"/>
              </a:rPr>
              <a:t>What: </a:t>
            </a:r>
            <a:endParaRPr lang="en-US" dirty="0"/>
          </a:p>
          <a:p>
            <a:pPr marL="685800" lvl="1" indent="0">
              <a:buNone/>
            </a:pPr>
            <a:r>
              <a:rPr lang="en-US" altLang="en-US" sz="2000" i="1" dirty="0">
                <a:ea typeface="ＭＳ Ｐゴシック"/>
              </a:rPr>
              <a:t>A brief description of what </a:t>
            </a:r>
            <a:r>
              <a:rPr lang="en-US" altLang="en-US" sz="2000" b="1" i="1" dirty="0">
                <a:ea typeface="ＭＳ Ｐゴシック"/>
              </a:rPr>
              <a:t>happens </a:t>
            </a:r>
            <a:r>
              <a:rPr lang="en-US" altLang="en-US" sz="2000" i="1" dirty="0">
                <a:ea typeface="ＭＳ Ｐゴシック"/>
              </a:rPr>
              <a:t>with the use of the </a:t>
            </a:r>
            <a:r>
              <a:rPr lang="en-US" sz="2000" i="1" dirty="0">
                <a:ea typeface="ＭＳ Ｐゴシック"/>
              </a:rPr>
              <a:t>Builder </a:t>
            </a:r>
            <a:r>
              <a:rPr lang="en-US" altLang="en-US" sz="2000" i="1" dirty="0">
                <a:ea typeface="ＭＳ Ｐゴシック"/>
              </a:rPr>
              <a:t>pattern</a:t>
            </a:r>
            <a:endParaRPr lang="en-US" sz="2000" i="1" dirty="0">
              <a:ea typeface="ＭＳ Ｐゴシック" charset="0"/>
            </a:endParaRPr>
          </a:p>
          <a:p>
            <a:pPr marL="971550" lvl="1" indent="-514350">
              <a:buAutoNum type="arabicPeriod"/>
            </a:pPr>
            <a:r>
              <a:rPr lang="en-US" dirty="0">
                <a:ea typeface="ＭＳ Ｐゴシック"/>
              </a:rPr>
              <a:t>Client configures the Director with a specific Builder</a:t>
            </a:r>
          </a:p>
          <a:p>
            <a:pPr marL="971550" lvl="1" indent="-514350">
              <a:buAutoNum type="arabicPeriod"/>
            </a:pPr>
            <a:r>
              <a:rPr lang="en-US" dirty="0">
                <a:ea typeface="ＭＳ Ｐゴシック"/>
              </a:rPr>
              <a:t>Director does his part but calls Builder repeatedly for specific building</a:t>
            </a:r>
          </a:p>
          <a:p>
            <a:pPr marL="971550" lvl="1" indent="-514350">
              <a:buAutoNum type="arabicPeriod"/>
            </a:pPr>
            <a:r>
              <a:rPr lang="en-US" dirty="0">
                <a:ea typeface="ＭＳ Ｐゴシック"/>
              </a:rPr>
              <a:t>Client retrieves specific result from Builder</a:t>
            </a:r>
          </a:p>
          <a:p>
            <a:pPr marL="971550" lvl="1" indent="-514350">
              <a:buFont typeface="Arial,Sans-Serif"/>
              <a:buChar char="•"/>
            </a:pPr>
            <a:r>
              <a:rPr lang="en-US" sz="3200" dirty="0">
                <a:ea typeface="ＭＳ Ｐゴシック"/>
              </a:rPr>
              <a:t>Builder API provides loose coupling to Builder subclasses</a:t>
            </a:r>
            <a:endParaRPr lang="en-US" sz="3200" dirty="0"/>
          </a:p>
          <a:p>
            <a:pPr marL="1371600" lvl="2" indent="-514350">
              <a:buFont typeface="Arial,Sans-Serif"/>
              <a:buChar char="•"/>
            </a:pPr>
            <a:endParaRPr lang="en-US" dirty="0">
              <a:ea typeface="ＭＳ Ｐゴシック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CE2C8F-0199-43A3-98AF-2016CFC8D152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6/12/2020</a:t>
            </a:r>
          </a:p>
        </p:txBody>
      </p:sp>
    </p:spTree>
    <p:extLst>
      <p:ext uri="{BB962C8B-B14F-4D97-AF65-F5344CB8AC3E}">
        <p14:creationId xmlns:p14="http://schemas.microsoft.com/office/powerpoint/2010/main" val="371161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Date Placeholder 3">
            <a:extLst>
              <a:ext uri="{FF2B5EF4-FFF2-40B4-BE49-F238E27FC236}">
                <a16:creationId xmlns:a16="http://schemas.microsoft.com/office/drawing/2014/main" id="{799262D9-F667-4924-BE4F-010A33F4CD87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1/24/2020</a:t>
            </a:r>
          </a:p>
        </p:txBody>
      </p:sp>
      <p:sp>
        <p:nvSpPr>
          <p:cNvPr id="17410" name="Rectangle 2">
            <a:extLst>
              <a:ext uri="{FF2B5EF4-FFF2-40B4-BE49-F238E27FC236}">
                <a16:creationId xmlns:a16="http://schemas.microsoft.com/office/drawing/2014/main" id="{6AE73CC2-D224-4507-A517-C08568F462AC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</p:spPr>
        <p:txBody>
          <a:bodyPr anchor="ctr"/>
          <a:lstStyle/>
          <a:p>
            <a:pPr eaLnBrk="1" hangingPunct="1"/>
            <a:r>
              <a:rPr lang="en-US" altLang="en-US" sz="4000" dirty="0">
                <a:ea typeface="ＭＳ Ｐゴシック"/>
              </a:rPr>
              <a:t>Builder Design Patterns</a:t>
            </a:r>
          </a:p>
        </p:txBody>
      </p:sp>
      <p:sp>
        <p:nvSpPr>
          <p:cNvPr id="17411" name="Rectangle 3">
            <a:extLst>
              <a:ext uri="{FF2B5EF4-FFF2-40B4-BE49-F238E27FC236}">
                <a16:creationId xmlns:a16="http://schemas.microsoft.com/office/drawing/2014/main" id="{D9D01EAC-1351-4BC8-8E07-D25F9C4360CD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pPr eaLnBrk="1" hangingPunct="1"/>
            <a:r>
              <a:rPr lang="en-US" altLang="en-US" sz="3200">
                <a:ea typeface="ＭＳ Ｐゴシック" panose="020B0600070205080204" pitchFamily="34" charset="-128"/>
              </a:rPr>
              <a:t>Daniel Peters</a:t>
            </a:r>
          </a:p>
          <a:p>
            <a:pPr eaLnBrk="1" hangingPunct="1"/>
            <a:r>
              <a:rPr lang="en-US" altLang="en-US" sz="3200">
                <a:ea typeface="ＭＳ Ｐゴシック" panose="020B0600070205080204" pitchFamily="34" charset="-128"/>
                <a:hlinkClick r:id="rId2"/>
              </a:rPr>
              <a:t>d.peters@neu.edu</a:t>
            </a:r>
            <a:endParaRPr lang="en-US" altLang="en-US" sz="3200">
              <a:ea typeface="ＭＳ Ｐゴシック" panose="020B0600070205080204" pitchFamily="34" charset="-128"/>
            </a:endParaRPr>
          </a:p>
          <a:p>
            <a:pPr eaLnBrk="1" hangingPunct="1"/>
            <a:endParaRPr lang="en-US" altLang="en-US" sz="3200"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Title 1">
            <a:extLst>
              <a:ext uri="{FF2B5EF4-FFF2-40B4-BE49-F238E27FC236}">
                <a16:creationId xmlns:a16="http://schemas.microsoft.com/office/drawing/2014/main" id="{645F0128-F46B-4D65-A409-EFA858DA77C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a typeface="ＭＳ Ｐゴシック"/>
              </a:rPr>
              <a:t>Builder</a:t>
            </a:r>
            <a:r>
              <a:rPr lang="en-US" dirty="0">
                <a:ea typeface="ＭＳ Ｐゴシック"/>
              </a:rPr>
              <a:t> </a:t>
            </a:r>
            <a:r>
              <a:rPr lang="en-US" altLang="en-US" dirty="0">
                <a:ea typeface="ＭＳ Ｐゴシック"/>
              </a:rPr>
              <a:t>Design Pattern</a:t>
            </a:r>
            <a:endParaRPr lang="en-US" dirty="0"/>
          </a:p>
        </p:txBody>
      </p:sp>
      <p:sp>
        <p:nvSpPr>
          <p:cNvPr id="25602" name="Content Placeholder 2">
            <a:extLst>
              <a:ext uri="{FF2B5EF4-FFF2-40B4-BE49-F238E27FC236}">
                <a16:creationId xmlns:a16="http://schemas.microsoft.com/office/drawing/2014/main" id="{C7368C07-F563-477E-829F-B42009A96AD3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571500" indent="-514350">
              <a:buFont typeface="Arial"/>
              <a:buChar char="•"/>
            </a:pPr>
            <a:r>
              <a:rPr lang="en-US" altLang="en-US" dirty="0">
                <a:ea typeface="ＭＳ Ｐゴシック"/>
              </a:rPr>
              <a:t>Where: </a:t>
            </a:r>
            <a:endParaRPr lang="en-US" dirty="0"/>
          </a:p>
          <a:p>
            <a:pPr marL="685800" lvl="1" indent="0">
              <a:buNone/>
            </a:pPr>
            <a:r>
              <a:rPr lang="en-US" altLang="en-US" sz="2000" i="1" dirty="0">
                <a:ea typeface="ＭＳ Ｐゴシック"/>
              </a:rPr>
              <a:t>A list of suitable </a:t>
            </a:r>
            <a:r>
              <a:rPr lang="en-US" altLang="en-US" sz="2000" b="1" i="1" dirty="0">
                <a:ea typeface="ＭＳ Ｐゴシック"/>
              </a:rPr>
              <a:t>scenarios </a:t>
            </a:r>
            <a:r>
              <a:rPr lang="en-US" altLang="en-US" sz="2000" i="1" dirty="0">
                <a:ea typeface="ＭＳ Ｐゴシック"/>
              </a:rPr>
              <a:t>for the use of the </a:t>
            </a:r>
            <a:r>
              <a:rPr lang="en-US" sz="2000" i="1" dirty="0">
                <a:ea typeface="ＭＳ Ｐゴシック"/>
              </a:rPr>
              <a:t>Builder </a:t>
            </a:r>
            <a:r>
              <a:rPr lang="en-US" altLang="en-US" sz="2000" i="1" dirty="0">
                <a:ea typeface="ＭＳ Ｐゴシック"/>
              </a:rPr>
              <a:t>pattern</a:t>
            </a:r>
            <a:endParaRPr lang="en-US" sz="2000" i="1" dirty="0">
              <a:ea typeface="ＭＳ Ｐゴシック" charset="0"/>
            </a:endParaRPr>
          </a:p>
          <a:p>
            <a:pPr marL="971550" lvl="1" indent="-514350">
              <a:buFont typeface="Arial"/>
              <a:buChar char="–"/>
            </a:pPr>
            <a:r>
              <a:rPr lang="en-US" altLang="en-US" dirty="0">
                <a:ea typeface="ＭＳ Ｐゴシック"/>
              </a:rPr>
              <a:t>Builder pattern works well where:</a:t>
            </a:r>
          </a:p>
          <a:p>
            <a:pPr marL="971550" lvl="1" indent="-514350">
              <a:buAutoNum type="arabicPeriod"/>
            </a:pPr>
            <a:r>
              <a:rPr lang="en-US" altLang="en-US" dirty="0">
                <a:ea typeface="ＭＳ Ｐゴシック"/>
              </a:rPr>
              <a:t>Building requires multiple representations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CE2C8F-0199-43A3-98AF-2016CFC8D152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6/12/2020</a:t>
            </a:r>
          </a:p>
        </p:txBody>
      </p:sp>
    </p:spTree>
    <p:extLst>
      <p:ext uri="{BB962C8B-B14F-4D97-AF65-F5344CB8AC3E}">
        <p14:creationId xmlns:p14="http://schemas.microsoft.com/office/powerpoint/2010/main" val="8509466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Title 1">
            <a:extLst>
              <a:ext uri="{FF2B5EF4-FFF2-40B4-BE49-F238E27FC236}">
                <a16:creationId xmlns:a16="http://schemas.microsoft.com/office/drawing/2014/main" id="{645F0128-F46B-4D65-A409-EFA858DA77C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a typeface="ＭＳ Ｐゴシック"/>
              </a:rPr>
              <a:t>Builder</a:t>
            </a:r>
            <a:r>
              <a:rPr lang="en-US" dirty="0">
                <a:ea typeface="ＭＳ Ｐゴシック"/>
              </a:rPr>
              <a:t> </a:t>
            </a:r>
            <a:r>
              <a:rPr lang="en-US" altLang="en-US" dirty="0">
                <a:ea typeface="ＭＳ Ｐゴシック"/>
              </a:rPr>
              <a:t>Design Pattern</a:t>
            </a:r>
            <a:endParaRPr lang="en-US" dirty="0"/>
          </a:p>
        </p:txBody>
      </p:sp>
      <p:sp>
        <p:nvSpPr>
          <p:cNvPr id="25602" name="Content Placeholder 2">
            <a:extLst>
              <a:ext uri="{FF2B5EF4-FFF2-40B4-BE49-F238E27FC236}">
                <a16:creationId xmlns:a16="http://schemas.microsoft.com/office/drawing/2014/main" id="{C7368C07-F563-477E-829F-B42009A96AD3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571500" indent="-514350">
              <a:buFont typeface="Arial"/>
              <a:buChar char="•"/>
            </a:pPr>
            <a:r>
              <a:rPr lang="en-US" altLang="en-US" dirty="0">
                <a:ea typeface="ＭＳ Ｐゴシック"/>
              </a:rPr>
              <a:t>Why: </a:t>
            </a:r>
            <a:endParaRPr lang="en-US" dirty="0"/>
          </a:p>
          <a:p>
            <a:pPr marL="685800" lvl="1" indent="0">
              <a:buNone/>
            </a:pPr>
            <a:r>
              <a:rPr lang="en-US" altLang="en-US" sz="2000" i="1" dirty="0">
                <a:ea typeface="ＭＳ Ｐゴシック"/>
              </a:rPr>
              <a:t>A brief description of </a:t>
            </a:r>
            <a:r>
              <a:rPr lang="en-US" altLang="en-US" sz="2000" b="1" i="1" dirty="0">
                <a:ea typeface="ＭＳ Ｐゴシック"/>
              </a:rPr>
              <a:t>rationale </a:t>
            </a:r>
            <a:r>
              <a:rPr lang="en-US" altLang="en-US" sz="2000" i="1" dirty="0">
                <a:ea typeface="ＭＳ Ｐゴシック"/>
              </a:rPr>
              <a:t>behind the design of the </a:t>
            </a:r>
            <a:r>
              <a:rPr lang="en-US" sz="2000" i="1" dirty="0">
                <a:ea typeface="ＭＳ Ｐゴシック"/>
              </a:rPr>
              <a:t>Builder </a:t>
            </a:r>
            <a:r>
              <a:rPr lang="en-US" altLang="en-US" sz="2000" i="1" dirty="0">
                <a:ea typeface="ＭＳ Ｐゴシック"/>
              </a:rPr>
              <a:t>pattern</a:t>
            </a:r>
            <a:endParaRPr lang="en-US" sz="2000" i="1" dirty="0">
              <a:ea typeface="ＭＳ Ｐゴシック" charset="0"/>
            </a:endParaRPr>
          </a:p>
          <a:p>
            <a:pPr marL="971550" lvl="1" indent="-514350">
              <a:buAutoNum type="arabicPeriod"/>
            </a:pPr>
            <a:r>
              <a:rPr lang="en-US" altLang="en-US" dirty="0">
                <a:ea typeface="ＭＳ Ｐゴシック"/>
              </a:rPr>
              <a:t>Keeping all complexity in a single class is bad practice, difficult to maintain and costly to expand</a:t>
            </a:r>
          </a:p>
          <a:p>
            <a:pPr marL="1371600" lvl="2" indent="-514350"/>
            <a:r>
              <a:rPr lang="en-US" dirty="0">
                <a:ea typeface="ＭＳ Ｐゴシック"/>
              </a:rPr>
              <a:t>List of complicated subclasses would grow</a:t>
            </a:r>
            <a:endParaRPr lang="en-US" dirty="0"/>
          </a:p>
          <a:p>
            <a:pPr marL="971550" lvl="1" indent="-514350">
              <a:buAutoNum type="arabicPeriod"/>
            </a:pPr>
            <a:r>
              <a:rPr lang="en-US" altLang="en-US" dirty="0">
                <a:ea typeface="ＭＳ Ｐゴシック"/>
              </a:rPr>
              <a:t>Interchangeable Specialized builder subclasses can be used abstractly to provide a single director class with all the varied functionality a client may request.</a:t>
            </a:r>
          </a:p>
          <a:p>
            <a:pPr marL="1371600" lvl="2">
              <a:buAutoNum type="arabicPeriod"/>
            </a:pPr>
            <a:endParaRPr lang="en-US" altLang="en-US" dirty="0"/>
          </a:p>
          <a:p>
            <a:endParaRPr lang="en-US" alt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CE2C8F-0199-43A3-98AF-2016CFC8D152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6/12/2020</a:t>
            </a:r>
          </a:p>
        </p:txBody>
      </p:sp>
    </p:spTree>
    <p:extLst>
      <p:ext uri="{BB962C8B-B14F-4D97-AF65-F5344CB8AC3E}">
        <p14:creationId xmlns:p14="http://schemas.microsoft.com/office/powerpoint/2010/main" val="21548808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Title 1">
            <a:extLst>
              <a:ext uri="{FF2B5EF4-FFF2-40B4-BE49-F238E27FC236}">
                <a16:creationId xmlns:a16="http://schemas.microsoft.com/office/drawing/2014/main" id="{645F0128-F46B-4D65-A409-EFA858DA77C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a typeface="ＭＳ Ｐゴシック"/>
              </a:rPr>
              <a:t>Builder</a:t>
            </a:r>
            <a:r>
              <a:rPr lang="en-US" dirty="0">
                <a:ea typeface="ＭＳ Ｐゴシック"/>
              </a:rPr>
              <a:t> </a:t>
            </a:r>
            <a:r>
              <a:rPr lang="en-US" altLang="en-US" dirty="0">
                <a:ea typeface="ＭＳ Ｐゴシック"/>
              </a:rPr>
              <a:t>Design Pattern</a:t>
            </a:r>
            <a:endParaRPr lang="en-US" dirty="0"/>
          </a:p>
        </p:txBody>
      </p:sp>
      <p:sp>
        <p:nvSpPr>
          <p:cNvPr id="25602" name="Content Placeholder 2">
            <a:extLst>
              <a:ext uri="{FF2B5EF4-FFF2-40B4-BE49-F238E27FC236}">
                <a16:creationId xmlns:a16="http://schemas.microsoft.com/office/drawing/2014/main" id="{C7368C07-F563-477E-829F-B42009A96AD3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571500" indent="-514350">
              <a:buFont typeface="Arial"/>
              <a:buChar char="•"/>
            </a:pPr>
            <a:r>
              <a:rPr lang="en-US" altLang="en-US" dirty="0">
                <a:ea typeface="ＭＳ Ｐゴシック"/>
              </a:rPr>
              <a:t>When: </a:t>
            </a:r>
            <a:endParaRPr lang="en-US" dirty="0"/>
          </a:p>
          <a:p>
            <a:pPr marL="685800" lvl="1" indent="0">
              <a:buNone/>
            </a:pPr>
            <a:r>
              <a:rPr lang="en-US" altLang="en-US" sz="2000" i="1" dirty="0">
                <a:ea typeface="ＭＳ Ｐゴシック"/>
              </a:rPr>
              <a:t>A brief description of the </a:t>
            </a:r>
            <a:r>
              <a:rPr lang="en-US" altLang="en-US" sz="2000" b="1" i="1" dirty="0">
                <a:ea typeface="ＭＳ Ｐゴシック"/>
              </a:rPr>
              <a:t>benefits </a:t>
            </a:r>
            <a:r>
              <a:rPr lang="en-US" altLang="en-US" sz="2000" i="1" dirty="0">
                <a:ea typeface="ＭＳ Ｐゴシック"/>
              </a:rPr>
              <a:t>obtained when using the </a:t>
            </a:r>
            <a:r>
              <a:rPr lang="en-US" sz="2000" i="1" dirty="0">
                <a:ea typeface="ＭＳ Ｐゴシック"/>
              </a:rPr>
              <a:t>Builder </a:t>
            </a:r>
            <a:r>
              <a:rPr lang="en-US" altLang="en-US" sz="2000" i="1" dirty="0">
                <a:ea typeface="ＭＳ Ｐゴシック"/>
              </a:rPr>
              <a:t>pattern</a:t>
            </a:r>
            <a:endParaRPr lang="en-US" sz="2000" i="1" dirty="0">
              <a:ea typeface="ＭＳ Ｐゴシック" charset="0"/>
            </a:endParaRPr>
          </a:p>
          <a:p>
            <a:pPr marL="971550" lvl="1" indent="-514350">
              <a:buAutoNum type="arabicPeriod"/>
            </a:pPr>
            <a:r>
              <a:rPr lang="en-US" altLang="en-US" dirty="0">
                <a:ea typeface="ＭＳ Ｐゴシック"/>
              </a:rPr>
              <a:t>Abstraction: hides Builder creation details</a:t>
            </a:r>
            <a:endParaRPr lang="en-US" dirty="0">
              <a:ea typeface="ＭＳ Ｐゴシック"/>
            </a:endParaRPr>
          </a:p>
          <a:p>
            <a:pPr marL="1371600" lvl="2" indent="-514350">
              <a:buFont typeface="Arial"/>
              <a:buChar char="•"/>
            </a:pPr>
            <a:r>
              <a:rPr lang="en-US" dirty="0">
                <a:ea typeface="ＭＳ Ｐゴシック"/>
              </a:rPr>
              <a:t>Simplification achieved while promoting loose coupling</a:t>
            </a:r>
          </a:p>
          <a:p>
            <a:pPr marL="1371600" lvl="2" indent="-514350">
              <a:buFont typeface="Arial"/>
              <a:buChar char="•"/>
            </a:pPr>
            <a:r>
              <a:rPr lang="en-US" altLang="en-US" dirty="0">
                <a:ea typeface="ＭＳ Ｐゴシック"/>
              </a:rPr>
              <a:t>Director class maintains common functionality</a:t>
            </a:r>
          </a:p>
          <a:p>
            <a:pPr marL="971550" lvl="1" indent="-514350">
              <a:buAutoNum type="arabicPeriod"/>
            </a:pPr>
            <a:r>
              <a:rPr lang="en-US" altLang="en-US" dirty="0">
                <a:ea typeface="ＭＳ Ｐゴシック"/>
              </a:rPr>
              <a:t>Flexibility: Client can request the specific functionality needed and configure Director as needed.</a:t>
            </a:r>
            <a:endParaRPr lang="en-US" dirty="0">
              <a:ea typeface="ＭＳ Ｐゴシック"/>
            </a:endParaRPr>
          </a:p>
          <a:p>
            <a:pPr marL="971550" lvl="1" indent="-514350">
              <a:buAutoNum type="arabicPeriod"/>
            </a:pPr>
            <a:endParaRPr lang="en-US" altLang="en-US" dirty="0">
              <a:ea typeface="ＭＳ Ｐゴシック"/>
            </a:endParaRPr>
          </a:p>
          <a:p>
            <a:pPr marL="1371600" lvl="2">
              <a:buAutoNum type="arabicPeriod"/>
            </a:pPr>
            <a:endParaRPr lang="en-US" altLang="en-US" dirty="0"/>
          </a:p>
          <a:p>
            <a:endParaRPr lang="en-US" alt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CE2C8F-0199-43A3-98AF-2016CFC8D152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6/12/2020</a:t>
            </a:r>
          </a:p>
        </p:txBody>
      </p:sp>
    </p:spTree>
    <p:extLst>
      <p:ext uri="{BB962C8B-B14F-4D97-AF65-F5344CB8AC3E}">
        <p14:creationId xmlns:p14="http://schemas.microsoft.com/office/powerpoint/2010/main" val="15087584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itle 1">
            <a:extLst>
              <a:ext uri="{FF2B5EF4-FFF2-40B4-BE49-F238E27FC236}">
                <a16:creationId xmlns:a16="http://schemas.microsoft.com/office/drawing/2014/main" id="{82929A7A-C617-48BD-A317-B31CDF4E4A0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/>
              </a:rPr>
              <a:t>Builder</a:t>
            </a:r>
            <a:r>
              <a:rPr lang="en-US" altLang="en-US" dirty="0">
                <a:ea typeface="ＭＳ Ｐゴシック" panose="020B0600070205080204" pitchFamily="34" charset="-128"/>
              </a:rPr>
              <a:t> Pattern</a:t>
            </a:r>
          </a:p>
        </p:txBody>
      </p:sp>
      <p:sp>
        <p:nvSpPr>
          <p:cNvPr id="24578" name="Content Placeholder 2">
            <a:extLst>
              <a:ext uri="{FF2B5EF4-FFF2-40B4-BE49-F238E27FC236}">
                <a16:creationId xmlns:a16="http://schemas.microsoft.com/office/drawing/2014/main" id="{DF9D5034-047F-48EC-A1F4-C1EF828CC2DA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/>
              </a:rPr>
              <a:t>Builders Implement client requested functionality</a:t>
            </a:r>
          </a:p>
          <a:p>
            <a:pPr lvl="1" eaLnBrk="1" hangingPunct="1"/>
            <a:r>
              <a:rPr lang="en-US" altLang="en-US" dirty="0">
                <a:ea typeface="ＭＳ Ｐゴシック"/>
              </a:rPr>
              <a:t>New Builders may be added in the future</a:t>
            </a:r>
          </a:p>
          <a:p>
            <a:pPr eaLnBrk="1" hangingPunct="1"/>
            <a:r>
              <a:rPr lang="en-US" altLang="en-US" dirty="0">
                <a:ea typeface="ＭＳ Ｐゴシック"/>
              </a:rPr>
              <a:t>Director’s general functionality is common denominator and extended by a Builder</a:t>
            </a:r>
          </a:p>
          <a:p>
            <a:pPr lvl="1" eaLnBrk="1" hangingPunct="1"/>
            <a:r>
              <a:rPr lang="en-US" altLang="en-US" dirty="0">
                <a:ea typeface="ＭＳ Ｐゴシック"/>
              </a:rPr>
              <a:t>Hides Builder complex subsystem details</a:t>
            </a:r>
          </a:p>
          <a:p>
            <a:pPr lvl="1" eaLnBrk="1" hangingPunct="1"/>
            <a:r>
              <a:rPr lang="en-US" altLang="en-US" dirty="0">
                <a:ea typeface="ＭＳ Ｐゴシック"/>
              </a:rPr>
              <a:t>Director class maintains a single responsibility</a:t>
            </a:r>
          </a:p>
        </p:txBody>
      </p:sp>
      <p:sp>
        <p:nvSpPr>
          <p:cNvPr id="24579" name="Date Placeholder 3">
            <a:extLst>
              <a:ext uri="{FF2B5EF4-FFF2-40B4-BE49-F238E27FC236}">
                <a16:creationId xmlns:a16="http://schemas.microsoft.com/office/drawing/2014/main" id="{39697E23-CC8B-4DB3-9394-B28E1B3A12E6}"/>
              </a:ext>
            </a:extLst>
          </p:cNvPr>
          <p:cNvSpPr txBox="1">
            <a:spLocks noGrp="1"/>
          </p:cNvSpPr>
          <p:nvPr/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400"/>
              <a:t>5/11/2020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Title 1">
            <a:extLst>
              <a:ext uri="{FF2B5EF4-FFF2-40B4-BE49-F238E27FC236}">
                <a16:creationId xmlns:a16="http://schemas.microsoft.com/office/drawing/2014/main" id="{3396D876-BC23-4405-85EA-86042D7461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Summary: </a:t>
            </a:r>
            <a:r>
              <a:rPr lang="en-US" altLang="en-US" dirty="0">
                <a:ea typeface="ＭＳ Ｐゴシック"/>
              </a:rPr>
              <a:t>Builder</a:t>
            </a:r>
            <a:r>
              <a:rPr lang="en-US" altLang="en-US" dirty="0">
                <a:ea typeface="ＭＳ Ｐゴシック" panose="020B0600070205080204" pitchFamily="34" charset="-128"/>
              </a:rPr>
              <a:t> Pattern</a:t>
            </a:r>
          </a:p>
        </p:txBody>
      </p:sp>
      <p:sp>
        <p:nvSpPr>
          <p:cNvPr id="25602" name="Content Placeholder 2">
            <a:extLst>
              <a:ext uri="{FF2B5EF4-FFF2-40B4-BE49-F238E27FC236}">
                <a16:creationId xmlns:a16="http://schemas.microsoft.com/office/drawing/2014/main" id="{3D9BDB0C-B56A-4FC1-B73E-9D607E092F40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Builder: Object creation specifics</a:t>
            </a:r>
          </a:p>
          <a:p>
            <a:r>
              <a:rPr lang="en-US" altLang="en-US" dirty="0">
                <a:ea typeface="ＭＳ Ｐゴシック" panose="020B0600070205080204" pitchFamily="34" charset="-128"/>
              </a:rPr>
              <a:t>Creational Pattern</a:t>
            </a:r>
          </a:p>
          <a:p>
            <a:endParaRPr lang="en-US" altLang="en-US" dirty="0">
              <a:ea typeface="ＭＳ Ｐゴシック" panose="020B0600070205080204" pitchFamily="34" charset="-128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6335BF-871C-4908-8EE0-A923688BBA90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/>
              <a:t>5/11/2020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CCF0C6-10EC-4DC7-837A-6A2D28E87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Builder Code-1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05319BB-1F92-F008-0432-77F20EDAAF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800" y="1357312"/>
            <a:ext cx="7772400" cy="4371975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44AF0-BCA1-7E7D-F744-A1729C58A1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9/7/2015</a:t>
            </a:r>
          </a:p>
        </p:txBody>
      </p:sp>
    </p:spTree>
    <p:extLst>
      <p:ext uri="{BB962C8B-B14F-4D97-AF65-F5344CB8AC3E}">
        <p14:creationId xmlns:p14="http://schemas.microsoft.com/office/powerpoint/2010/main" val="7052471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1CEC3-5492-0CCD-3AC4-0F9B24CBB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Builder Code-1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AC231FC-AAE3-B7D6-62E7-C0D35E9C23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800" y="1357312"/>
            <a:ext cx="7772400" cy="4371975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B1CB3C-4A73-32E0-5360-59A22A94A4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9/7/2015</a:t>
            </a:r>
          </a:p>
        </p:txBody>
      </p:sp>
    </p:spTree>
    <p:extLst>
      <p:ext uri="{BB962C8B-B14F-4D97-AF65-F5344CB8AC3E}">
        <p14:creationId xmlns:p14="http://schemas.microsoft.com/office/powerpoint/2010/main" val="650491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6A930-5F7E-457D-39D6-67EEF9C86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Builder Code-1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9580F24-C989-C974-47CC-D64A997F56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800" y="1295400"/>
            <a:ext cx="7772400" cy="4371975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127684-2423-3EA9-45C1-1C9D7E1189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9/7/2015</a:t>
            </a:r>
          </a:p>
        </p:txBody>
      </p:sp>
    </p:spTree>
    <p:extLst>
      <p:ext uri="{BB962C8B-B14F-4D97-AF65-F5344CB8AC3E}">
        <p14:creationId xmlns:p14="http://schemas.microsoft.com/office/powerpoint/2010/main" val="128231327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47EE3-114C-78D7-8D58-2DBAF1E371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Builder Code-1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69E2BB3-FAB1-3B59-114B-D897F237AB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800" y="1357312"/>
            <a:ext cx="7772400" cy="4371975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929B6C-9ABC-5B12-6A9C-B24AD1E10F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9/7/2015</a:t>
            </a:r>
          </a:p>
        </p:txBody>
      </p:sp>
    </p:spTree>
    <p:extLst>
      <p:ext uri="{BB962C8B-B14F-4D97-AF65-F5344CB8AC3E}">
        <p14:creationId xmlns:p14="http://schemas.microsoft.com/office/powerpoint/2010/main" val="70255112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4EA2B-96EB-39AD-5E8C-CD51AEEAD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Builder Code-1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27F5ED6-F4D3-5531-9063-85E7AB25A9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800" y="1357312"/>
            <a:ext cx="7772400" cy="4371975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840615-5CCA-BF17-1931-31A991DB0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9/7/2015</a:t>
            </a:r>
          </a:p>
        </p:txBody>
      </p:sp>
    </p:spTree>
    <p:extLst>
      <p:ext uri="{BB962C8B-B14F-4D97-AF65-F5344CB8AC3E}">
        <p14:creationId xmlns:p14="http://schemas.microsoft.com/office/powerpoint/2010/main" val="16111388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Title 1">
            <a:extLst>
              <a:ext uri="{FF2B5EF4-FFF2-40B4-BE49-F238E27FC236}">
                <a16:creationId xmlns:a16="http://schemas.microsoft.com/office/drawing/2014/main" id="{66A9CFDC-47CD-4F1F-84E3-22E9728843A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18434" name="Content Placeholder 2">
            <a:extLst>
              <a:ext uri="{FF2B5EF4-FFF2-40B4-BE49-F238E27FC236}">
                <a16:creationId xmlns:a16="http://schemas.microsoft.com/office/drawing/2014/main" id="{B0F565ED-85F7-4E72-80A3-5C6BDEFD3B67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/>
              </a:rPr>
              <a:t>Lecture</a:t>
            </a:r>
          </a:p>
          <a:p>
            <a:pPr marL="971550" lvl="1" indent="-514350" eaLnBrk="1" hangingPunct="1">
              <a:buFont typeface="Times New Roman" panose="02020603050405020304" pitchFamily="18" charset="0"/>
              <a:buAutoNum type="arabicPeriod"/>
            </a:pPr>
            <a:r>
              <a:rPr lang="en-US" altLang="en-US" dirty="0">
                <a:ea typeface="Times New Roman" panose="02020603050405020304" pitchFamily="18" charset="0"/>
              </a:rPr>
              <a:t>UML</a:t>
            </a:r>
          </a:p>
          <a:p>
            <a:pPr marL="971550" lvl="1" indent="-514350" eaLnBrk="1" hangingPunct="1">
              <a:buFont typeface="Times New Roman" panose="02020603050405020304" pitchFamily="18" charset="0"/>
              <a:buAutoNum type="arabicPeriod"/>
            </a:pPr>
            <a:r>
              <a:rPr lang="en-US" altLang="en-US" dirty="0">
                <a:ea typeface="Times New Roman" panose="02020603050405020304" pitchFamily="18" charset="0"/>
              </a:rPr>
              <a:t>Design Patterns: </a:t>
            </a:r>
          </a:p>
          <a:p>
            <a:pPr marL="1371600" lvl="2" indent="-342900">
              <a:buFont typeface="Arial"/>
              <a:buChar char="•"/>
            </a:pPr>
            <a:r>
              <a:rPr lang="en-US" altLang="en-US" dirty="0">
                <a:ea typeface="Times New Roman" panose="02020603050405020304" pitchFamily="18" charset="0"/>
              </a:rPr>
              <a:t>Gang of Four (</a:t>
            </a:r>
            <a:r>
              <a:rPr lang="en-US" altLang="en-US" dirty="0" err="1">
                <a:ea typeface="Times New Roman" panose="02020603050405020304" pitchFamily="18" charset="0"/>
              </a:rPr>
              <a:t>GoF</a:t>
            </a:r>
            <a:r>
              <a:rPr lang="en-US" altLang="en-US" dirty="0">
                <a:ea typeface="Times New Roman" panose="02020603050405020304" pitchFamily="18" charset="0"/>
              </a:rPr>
              <a:t>)</a:t>
            </a:r>
            <a:endParaRPr lang="en-US" dirty="0"/>
          </a:p>
          <a:p>
            <a:pPr marL="971550" lvl="1" indent="-514350" eaLnBrk="1" hangingPunct="1">
              <a:buFont typeface="Times New Roman" panose="02020603050405020304" pitchFamily="18" charset="0"/>
              <a:buAutoNum type="arabicPeriod"/>
            </a:pPr>
            <a:r>
              <a:rPr lang="en-US" altLang="en-US" dirty="0">
                <a:ea typeface="Times New Roman" panose="02020603050405020304" pitchFamily="18" charset="0"/>
              </a:rPr>
              <a:t>Builder Pattern</a:t>
            </a:r>
          </a:p>
          <a:p>
            <a:pPr marL="971550" lvl="1" indent="-514350" eaLnBrk="1" hangingPunct="1">
              <a:buFont typeface="Times New Roman" panose="02020603050405020304" pitchFamily="18" charset="0"/>
              <a:buAutoNum type="arabicPeriod"/>
            </a:pPr>
            <a:endParaRPr lang="en-US" altLang="en-US" dirty="0">
              <a:ea typeface="Times New Roman" panose="02020603050405020304" pitchFamily="18" charset="0"/>
            </a:endParaRPr>
          </a:p>
          <a:p>
            <a:pPr marL="971550" lvl="1" indent="-514350" eaLnBrk="1" hangingPunct="1">
              <a:buFont typeface="Times New Roman" panose="02020603050405020304" pitchFamily="18" charset="0"/>
              <a:buAutoNum type="arabicPeriod"/>
            </a:pPr>
            <a:endParaRPr lang="en-US" altLang="en-US" dirty="0">
              <a:ea typeface="Times New Roman" panose="02020603050405020304" pitchFamily="18" charset="0"/>
            </a:endParaRPr>
          </a:p>
        </p:txBody>
      </p:sp>
      <p:sp>
        <p:nvSpPr>
          <p:cNvPr id="18435" name="Date Placeholder 3">
            <a:extLst>
              <a:ext uri="{FF2B5EF4-FFF2-40B4-BE49-F238E27FC236}">
                <a16:creationId xmlns:a16="http://schemas.microsoft.com/office/drawing/2014/main" id="{EF0E5307-F268-4E85-83CD-6022DE2E512D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9/7/2015</a:t>
            </a:r>
          </a:p>
        </p:txBody>
      </p:sp>
    </p:spTree>
    <p:extLst>
      <p:ext uri="{BB962C8B-B14F-4D97-AF65-F5344CB8AC3E}">
        <p14:creationId xmlns:p14="http://schemas.microsoft.com/office/powerpoint/2010/main" val="4752242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7FFA12-B269-FCBD-B8E4-F8DB9414AB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Builder Code-1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E2D7024-D24C-393D-A661-3CAEACE221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800" y="1357312"/>
            <a:ext cx="7772400" cy="4371975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DD68BA-A86E-5645-F5F2-B8BF2D22E9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9/7/2015</a:t>
            </a:r>
          </a:p>
        </p:txBody>
      </p:sp>
    </p:spTree>
    <p:extLst>
      <p:ext uri="{BB962C8B-B14F-4D97-AF65-F5344CB8AC3E}">
        <p14:creationId xmlns:p14="http://schemas.microsoft.com/office/powerpoint/2010/main" val="3000177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>
            <a:extLst>
              <a:ext uri="{FF2B5EF4-FFF2-40B4-BE49-F238E27FC236}">
                <a16:creationId xmlns:a16="http://schemas.microsoft.com/office/drawing/2014/main" id="{CAA9F9B9-57B6-42AB-9B9D-018E1F667EB0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ea typeface="ＭＳ Ｐゴシック" panose="020B0600070205080204" pitchFamily="34" charset="-128"/>
              </a:rPr>
              <a:t>Relationships</a:t>
            </a:r>
          </a:p>
        </p:txBody>
      </p:sp>
      <p:sp>
        <p:nvSpPr>
          <p:cNvPr id="19458" name="Content Placeholder 2">
            <a:extLst>
              <a:ext uri="{FF2B5EF4-FFF2-40B4-BE49-F238E27FC236}">
                <a16:creationId xmlns:a16="http://schemas.microsoft.com/office/drawing/2014/main" id="{A649FA6A-D482-4330-9320-3DA8580807F2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>
                <a:ea typeface="ＭＳ Ｐゴシック" panose="020B0600070205080204" pitchFamily="34" charset="-128"/>
              </a:rPr>
              <a:t>Association</a:t>
            </a:r>
          </a:p>
          <a:p>
            <a:pPr marL="914400" lvl="1" indent="-514350" eaLnBrk="1" hangingPunct="1">
              <a:defRPr/>
            </a:pPr>
            <a:r>
              <a:rPr lang="en-US" altLang="en-US">
                <a:ea typeface="Times New Roman" panose="02020603050405020304" pitchFamily="18" charset="0"/>
              </a:rPr>
              <a:t>Aggregation</a:t>
            </a:r>
          </a:p>
          <a:p>
            <a:pPr marL="1314450" lvl="2" indent="-514350" eaLnBrk="1" hangingPunct="1">
              <a:defRPr/>
            </a:pPr>
            <a:r>
              <a:rPr lang="en-US" altLang="en-US">
                <a:ea typeface="Times New Roman" panose="02020603050405020304" pitchFamily="18" charset="0"/>
              </a:rPr>
              <a:t>“Has-A”</a:t>
            </a:r>
          </a:p>
          <a:p>
            <a:pPr marL="914400" lvl="1" indent="-514350" eaLnBrk="1" hangingPunct="1">
              <a:defRPr/>
            </a:pPr>
            <a:r>
              <a:rPr lang="en-US" altLang="ja-JP">
                <a:ea typeface="ＭＳ Ｐゴシック" panose="020B0600070205080204" pitchFamily="34" charset="-128"/>
              </a:rPr>
              <a:t>Composition</a:t>
            </a:r>
          </a:p>
          <a:p>
            <a:pPr marL="1314450" lvl="2" indent="-514350" eaLnBrk="1" hangingPunct="1">
              <a:defRPr/>
            </a:pPr>
            <a:r>
              <a:rPr lang="en-US" altLang="en-US">
                <a:ea typeface="Times New Roman" panose="02020603050405020304" pitchFamily="18" charset="0"/>
              </a:rPr>
              <a:t>“Has-A”</a:t>
            </a:r>
            <a:endParaRPr lang="en-US" altLang="ja-JP">
              <a:ea typeface="ＭＳ Ｐゴシック" panose="020B0600070205080204" pitchFamily="34" charset="-128"/>
            </a:endParaRPr>
          </a:p>
          <a:p>
            <a:pPr eaLnBrk="1" hangingPunct="1">
              <a:defRPr/>
            </a:pPr>
            <a:r>
              <a:rPr lang="en-US" altLang="en-US">
                <a:ea typeface="ＭＳ Ｐゴシック" panose="020B0600070205080204" pitchFamily="34" charset="-128"/>
              </a:rPr>
              <a:t>Generalization</a:t>
            </a:r>
          </a:p>
          <a:p>
            <a:pPr marL="914400" lvl="1" indent="-514350" eaLnBrk="1" hangingPunct="1">
              <a:defRPr/>
            </a:pPr>
            <a:r>
              <a:rPr lang="en-US" altLang="en-US">
                <a:ea typeface="Times New Roman" panose="02020603050405020304" pitchFamily="18" charset="0"/>
              </a:rPr>
              <a:t>Inheritance</a:t>
            </a:r>
          </a:p>
          <a:p>
            <a:pPr marL="1314450" lvl="2" indent="-514350" eaLnBrk="1" hangingPunct="1">
              <a:defRPr/>
            </a:pPr>
            <a:r>
              <a:rPr lang="en-US" altLang="en-US">
                <a:ea typeface="Times New Roman" panose="02020603050405020304" pitchFamily="18" charset="0"/>
              </a:rPr>
              <a:t>“Is-A”</a:t>
            </a:r>
            <a:endParaRPr lang="en-US" altLang="ja-JP">
              <a:ea typeface="ＭＳ Ｐゴシック" panose="020B0600070205080204" pitchFamily="34" charset="-128"/>
            </a:endParaRPr>
          </a:p>
          <a:p>
            <a:pPr marL="514350" indent="-514350" eaLnBrk="1" hangingPunct="1">
              <a:defRPr/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19459" name="Date Placeholder 3">
            <a:extLst>
              <a:ext uri="{FF2B5EF4-FFF2-40B4-BE49-F238E27FC236}">
                <a16:creationId xmlns:a16="http://schemas.microsoft.com/office/drawing/2014/main" id="{689511E4-54A9-4BEE-9530-D961449111A5}"/>
              </a:ext>
            </a:extLst>
          </p:cNvPr>
          <p:cNvSpPr txBox="1">
            <a:spLocks noGrp="1" noChangeArrowheads="1"/>
          </p:cNvSpPr>
          <p:nvPr/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400"/>
              <a:t>5/21/2020</a:t>
            </a:r>
          </a:p>
        </p:txBody>
      </p:sp>
    </p:spTree>
    <p:extLst>
      <p:ext uri="{BB962C8B-B14F-4D97-AF65-F5344CB8AC3E}">
        <p14:creationId xmlns:p14="http://schemas.microsoft.com/office/powerpoint/2010/main" val="7270622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Title 1">
            <a:extLst>
              <a:ext uri="{FF2B5EF4-FFF2-40B4-BE49-F238E27FC236}">
                <a16:creationId xmlns:a16="http://schemas.microsoft.com/office/drawing/2014/main" id="{11BAEFFF-AF44-4D8F-8286-55ADE29D548A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ea typeface="ＭＳ Ｐゴシック" panose="020B0600070205080204" pitchFamily="34" charset="-128"/>
              </a:rPr>
              <a:t>Association Relationship</a:t>
            </a:r>
          </a:p>
        </p:txBody>
      </p:sp>
      <p:sp>
        <p:nvSpPr>
          <p:cNvPr id="19458" name="Content Placeholder 2">
            <a:extLst>
              <a:ext uri="{FF2B5EF4-FFF2-40B4-BE49-F238E27FC236}">
                <a16:creationId xmlns:a16="http://schemas.microsoft.com/office/drawing/2014/main" id="{87F82449-E5CC-430E-B10F-C7144A41C8A8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>
                <a:ea typeface="ＭＳ Ｐゴシック" panose="020B0600070205080204" pitchFamily="34" charset="-128"/>
              </a:rPr>
              <a:t>Association: Has-A Relationship</a:t>
            </a:r>
          </a:p>
          <a:p>
            <a:pPr marL="914400" lvl="1" indent="-514350" eaLnBrk="1" hangingPunct="1">
              <a:defRPr/>
            </a:pPr>
            <a:r>
              <a:rPr lang="en-US" altLang="en-US">
                <a:ea typeface="Times New Roman" panose="02020603050405020304" pitchFamily="18" charset="0"/>
              </a:rPr>
              <a:t>Aggregation</a:t>
            </a:r>
          </a:p>
          <a:p>
            <a:pPr marL="1314450" lvl="2" indent="-514350" eaLnBrk="1" hangingPunct="1">
              <a:defRPr/>
            </a:pPr>
            <a:r>
              <a:rPr lang="en-US" altLang="en-US">
                <a:ea typeface="Times New Roman" panose="02020603050405020304" pitchFamily="18" charset="0"/>
              </a:rPr>
              <a:t>Weak association: linked but independent objects</a:t>
            </a:r>
          </a:p>
          <a:p>
            <a:pPr marL="1771650" lvl="3" indent="-514350" eaLnBrk="1" hangingPunct="1">
              <a:defRPr/>
            </a:pPr>
            <a:r>
              <a:rPr lang="en-US" altLang="en-US">
                <a:ea typeface="Times New Roman" panose="02020603050405020304" pitchFamily="18" charset="0"/>
              </a:rPr>
              <a:t>possessed object can survive after possessing object</a:t>
            </a:r>
          </a:p>
          <a:p>
            <a:pPr marL="1314450" lvl="2" indent="-514350" eaLnBrk="1" hangingPunct="1">
              <a:defRPr/>
            </a:pPr>
            <a:r>
              <a:rPr lang="en-US" altLang="en-US">
                <a:ea typeface="Times New Roman" panose="02020603050405020304" pitchFamily="18" charset="0"/>
              </a:rPr>
              <a:t>Line with open arrowhead outline</a:t>
            </a:r>
          </a:p>
          <a:p>
            <a:pPr marL="914400" lvl="1" indent="-514350" eaLnBrk="1" hangingPunct="1">
              <a:defRPr/>
            </a:pPr>
            <a:r>
              <a:rPr lang="en-US" altLang="ja-JP">
                <a:ea typeface="ＭＳ Ｐゴシック" panose="020B0600070205080204" pitchFamily="34" charset="-128"/>
              </a:rPr>
              <a:t>Composition</a:t>
            </a:r>
          </a:p>
          <a:p>
            <a:pPr marL="1314450" lvl="2" indent="-514350" eaLnBrk="1" hangingPunct="1">
              <a:defRPr/>
            </a:pPr>
            <a:r>
              <a:rPr lang="en-US" altLang="en-US">
                <a:ea typeface="Times New Roman" panose="02020603050405020304" pitchFamily="18" charset="0"/>
              </a:rPr>
              <a:t>Strong association: linked objects are dependent</a:t>
            </a:r>
          </a:p>
          <a:p>
            <a:pPr marL="1771650" lvl="3" indent="-514350" eaLnBrk="1" hangingPunct="1">
              <a:defRPr/>
            </a:pPr>
            <a:r>
              <a:rPr lang="en-US" altLang="en-US">
                <a:ea typeface="Times New Roman" panose="02020603050405020304" pitchFamily="18" charset="0"/>
              </a:rPr>
              <a:t>possessed object is destroyed along with possessing object</a:t>
            </a:r>
          </a:p>
          <a:p>
            <a:pPr marL="1314450" lvl="2" indent="-514350" eaLnBrk="1" hangingPunct="1">
              <a:defRPr/>
            </a:pPr>
            <a:r>
              <a:rPr lang="en-US" altLang="ja-JP">
                <a:ea typeface="ＭＳ Ｐゴシック" panose="020B0600070205080204" pitchFamily="34" charset="-128"/>
              </a:rPr>
              <a:t>Line with solid filled-in arrowhead</a:t>
            </a:r>
          </a:p>
          <a:p>
            <a:pPr marL="514350" indent="-514350" eaLnBrk="1" hangingPunct="1">
              <a:defRPr/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0483" name="Date Placeholder 3">
            <a:extLst>
              <a:ext uri="{FF2B5EF4-FFF2-40B4-BE49-F238E27FC236}">
                <a16:creationId xmlns:a16="http://schemas.microsoft.com/office/drawing/2014/main" id="{271B7ECF-69D9-4231-BBD9-1B74C3BEF363}"/>
              </a:ext>
            </a:extLst>
          </p:cNvPr>
          <p:cNvSpPr txBox="1">
            <a:spLocks noGrp="1" noChangeArrowheads="1"/>
          </p:cNvSpPr>
          <p:nvPr/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400"/>
              <a:t>5/21/2020</a:t>
            </a:r>
          </a:p>
        </p:txBody>
      </p:sp>
    </p:spTree>
    <p:extLst>
      <p:ext uri="{BB962C8B-B14F-4D97-AF65-F5344CB8AC3E}">
        <p14:creationId xmlns:p14="http://schemas.microsoft.com/office/powerpoint/2010/main" val="23694135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Title 1">
            <a:extLst>
              <a:ext uri="{FF2B5EF4-FFF2-40B4-BE49-F238E27FC236}">
                <a16:creationId xmlns:a16="http://schemas.microsoft.com/office/drawing/2014/main" id="{0FF02895-73C9-4E51-9CA8-FBE67341EB83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ea typeface="ＭＳ Ｐゴシック" panose="020B0600070205080204" pitchFamily="34" charset="-128"/>
              </a:rPr>
              <a:t>Aggregation Association Relationship</a:t>
            </a:r>
          </a:p>
        </p:txBody>
      </p:sp>
      <p:sp>
        <p:nvSpPr>
          <p:cNvPr id="19459" name="Content Placeholder 2">
            <a:extLst>
              <a:ext uri="{FF2B5EF4-FFF2-40B4-BE49-F238E27FC236}">
                <a16:creationId xmlns:a16="http://schemas.microsoft.com/office/drawing/2014/main" id="{3D1D2BCF-C28F-4C4F-93FE-7F008E81B17F}"/>
              </a:ext>
            </a:extLst>
          </p:cNvPr>
          <p:cNvSpPr>
            <a:spLocks noGrp="1"/>
          </p:cNvSpPr>
          <p:nvPr>
            <p:ph idx="4294967295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>
                <a:ea typeface="+mn-ea"/>
              </a:rPr>
              <a:t>Weak Independent Aggregation Association</a:t>
            </a:r>
          </a:p>
          <a:p>
            <a:pPr marL="400050" lvl="1" indent="0" eaLnBrk="1" hangingPunct="1">
              <a:buFontTx/>
              <a:buNone/>
              <a:defRPr/>
            </a:pPr>
            <a:r>
              <a:rPr lang="en-US" altLang="en-US">
                <a:ea typeface="+mn-ea"/>
              </a:rPr>
              <a:t>Teacher                      Classroom</a:t>
            </a:r>
          </a:p>
          <a:p>
            <a:pPr marL="400050" lvl="1" indent="0" eaLnBrk="1" hangingPunct="1">
              <a:buFontTx/>
              <a:buNone/>
              <a:defRPr/>
            </a:pPr>
            <a:r>
              <a:rPr lang="en-US" altLang="en-US">
                <a:ea typeface="+mn-ea"/>
              </a:rPr>
              <a:t>Student                      School</a:t>
            </a:r>
          </a:p>
          <a:p>
            <a:pPr marL="400050" lvl="1" indent="0" eaLnBrk="1" hangingPunct="1">
              <a:buFontTx/>
              <a:buNone/>
              <a:defRPr/>
            </a:pPr>
            <a:r>
              <a:rPr lang="en-US" altLang="en-US">
                <a:ea typeface="+mn-ea"/>
              </a:rPr>
              <a:t>Driver                        Automobile</a:t>
            </a:r>
          </a:p>
          <a:p>
            <a:pPr marL="0" indent="0" eaLnBrk="1" hangingPunct="1">
              <a:buFontTx/>
              <a:buNone/>
              <a:defRPr/>
            </a:pPr>
            <a:endParaRPr lang="en-US" altLang="en-US">
              <a:ea typeface="+mn-ea"/>
            </a:endParaRPr>
          </a:p>
          <a:p>
            <a:pPr eaLnBrk="1" hangingPunct="1">
              <a:defRPr/>
            </a:pPr>
            <a:r>
              <a:rPr lang="en-US" altLang="en-US">
                <a:ea typeface="+mn-ea"/>
              </a:rPr>
              <a:t>Teachers can continue to exist without Classroom</a:t>
            </a:r>
          </a:p>
          <a:p>
            <a:pPr eaLnBrk="1" hangingPunct="1">
              <a:defRPr/>
            </a:pPr>
            <a:r>
              <a:rPr lang="en-US" altLang="en-US">
                <a:ea typeface="+mn-ea"/>
              </a:rPr>
              <a:t>Student existence independent of School</a:t>
            </a:r>
          </a:p>
          <a:p>
            <a:pPr eaLnBrk="1" hangingPunct="1">
              <a:defRPr/>
            </a:pPr>
            <a:r>
              <a:rPr lang="en-US" altLang="en-US">
                <a:ea typeface="+mn-ea"/>
              </a:rPr>
              <a:t>Driver can get another Automobile</a:t>
            </a:r>
          </a:p>
        </p:txBody>
      </p:sp>
      <p:sp>
        <p:nvSpPr>
          <p:cNvPr id="21507" name="Date Placeholder 3">
            <a:extLst>
              <a:ext uri="{FF2B5EF4-FFF2-40B4-BE49-F238E27FC236}">
                <a16:creationId xmlns:a16="http://schemas.microsoft.com/office/drawing/2014/main" id="{4697457C-DD0C-4F3B-A17E-5DED74782141}"/>
              </a:ext>
            </a:extLst>
          </p:cNvPr>
          <p:cNvSpPr txBox="1">
            <a:spLocks noGrp="1" noChangeArrowheads="1"/>
          </p:cNvSpPr>
          <p:nvPr/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400"/>
              <a:t>6/12/2020</a:t>
            </a:r>
          </a:p>
        </p:txBody>
      </p:sp>
      <p:grpSp>
        <p:nvGrpSpPr>
          <p:cNvPr id="21508" name="Group 2">
            <a:extLst>
              <a:ext uri="{FF2B5EF4-FFF2-40B4-BE49-F238E27FC236}">
                <a16:creationId xmlns:a16="http://schemas.microsoft.com/office/drawing/2014/main" id="{510F2B76-786D-4718-A668-D5348F70F401}"/>
              </a:ext>
            </a:extLst>
          </p:cNvPr>
          <p:cNvGrpSpPr>
            <a:grpSpLocks/>
          </p:cNvGrpSpPr>
          <p:nvPr/>
        </p:nvGrpSpPr>
        <p:grpSpPr bwMode="auto">
          <a:xfrm>
            <a:off x="2667000" y="1600200"/>
            <a:ext cx="1495425" cy="322263"/>
            <a:chOff x="2924175" y="4021138"/>
            <a:chExt cx="1495425" cy="322262"/>
          </a:xfrm>
        </p:grpSpPr>
        <p:grpSp>
          <p:nvGrpSpPr>
            <p:cNvPr id="21521" name="Group 24">
              <a:extLst>
                <a:ext uri="{FF2B5EF4-FFF2-40B4-BE49-F238E27FC236}">
                  <a16:creationId xmlns:a16="http://schemas.microsoft.com/office/drawing/2014/main" id="{71E0D37F-3813-4CCF-80DA-D530872C9FC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924175" y="4021138"/>
              <a:ext cx="1371600" cy="246062"/>
              <a:chOff x="3124200" y="2209800"/>
              <a:chExt cx="1371600" cy="246221"/>
            </a:xfrm>
          </p:grpSpPr>
          <p:cxnSp>
            <p:nvCxnSpPr>
              <p:cNvPr id="19" name="Straight Arrow Connector 18">
                <a:extLst>
                  <a:ext uri="{FF2B5EF4-FFF2-40B4-BE49-F238E27FC236}">
                    <a16:creationId xmlns:a16="http://schemas.microsoft.com/office/drawing/2014/main" id="{C6FA8160-7A9A-478C-AA87-94957E28834B}"/>
                  </a:ext>
                </a:extLst>
              </p:cNvPr>
              <p:cNvCxnSpPr/>
              <p:nvPr/>
            </p:nvCxnSpPr>
            <p:spPr>
              <a:xfrm>
                <a:off x="3124200" y="2438547"/>
                <a:ext cx="1219200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524" name="TextBox 26">
                <a:extLst>
                  <a:ext uri="{FF2B5EF4-FFF2-40B4-BE49-F238E27FC236}">
                    <a16:creationId xmlns:a16="http://schemas.microsoft.com/office/drawing/2014/main" id="{5C864DD2-C9C7-406F-B40C-ACEE8601C0C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124200" y="2209800"/>
                <a:ext cx="457200" cy="24622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  <a:cs typeface="Times New Roman" panose="02020603050405020304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9pPr>
              </a:lstStyle>
              <a:p>
                <a:pPr>
                  <a:spcBef>
                    <a:spcPct val="0"/>
                  </a:spcBef>
                  <a:buFontTx/>
                  <a:buNone/>
                </a:pPr>
                <a:r>
                  <a:rPr lang="en-US" altLang="en-US" sz="1000"/>
                  <a:t>1..*</a:t>
                </a:r>
              </a:p>
            </p:txBody>
          </p:sp>
          <p:sp>
            <p:nvSpPr>
              <p:cNvPr id="21525" name="TextBox 27">
                <a:extLst>
                  <a:ext uri="{FF2B5EF4-FFF2-40B4-BE49-F238E27FC236}">
                    <a16:creationId xmlns:a16="http://schemas.microsoft.com/office/drawing/2014/main" id="{9CC36FCC-922C-4CBA-83E4-5DE3195C73B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191000" y="2209800"/>
                <a:ext cx="304800" cy="24622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  <a:cs typeface="Times New Roman" panose="02020603050405020304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9pPr>
              </a:lstStyle>
              <a:p>
                <a:pPr>
                  <a:spcBef>
                    <a:spcPct val="0"/>
                  </a:spcBef>
                  <a:buFontTx/>
                  <a:buNone/>
                </a:pPr>
                <a:r>
                  <a:rPr lang="en-US" altLang="en-US" sz="1000"/>
                  <a:t>1</a:t>
                </a:r>
              </a:p>
            </p:txBody>
          </p:sp>
        </p:grpSp>
        <p:sp>
          <p:nvSpPr>
            <p:cNvPr id="2" name="Triangle 1">
              <a:extLst>
                <a:ext uri="{FF2B5EF4-FFF2-40B4-BE49-F238E27FC236}">
                  <a16:creationId xmlns:a16="http://schemas.microsoft.com/office/drawing/2014/main" id="{26842CFB-3B74-4BBE-AE3B-F2EB39128A1A}"/>
                </a:ext>
              </a:extLst>
            </p:cNvPr>
            <p:cNvSpPr/>
            <p:nvPr/>
          </p:nvSpPr>
          <p:spPr>
            <a:xfrm rot="5400000">
              <a:off x="4182269" y="4106069"/>
              <a:ext cx="228599" cy="246062"/>
            </a:xfrm>
            <a:prstGeom prst="triangl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21509" name="Group 22">
            <a:extLst>
              <a:ext uri="{FF2B5EF4-FFF2-40B4-BE49-F238E27FC236}">
                <a16:creationId xmlns:a16="http://schemas.microsoft.com/office/drawing/2014/main" id="{EC9454DD-F84D-4B8D-BAD0-E2BA8C40D534}"/>
              </a:ext>
            </a:extLst>
          </p:cNvPr>
          <p:cNvGrpSpPr>
            <a:grpSpLocks/>
          </p:cNvGrpSpPr>
          <p:nvPr/>
        </p:nvGrpSpPr>
        <p:grpSpPr bwMode="auto">
          <a:xfrm>
            <a:off x="2667000" y="2116138"/>
            <a:ext cx="1495425" cy="322262"/>
            <a:chOff x="2924175" y="4021138"/>
            <a:chExt cx="1495425" cy="322262"/>
          </a:xfrm>
        </p:grpSpPr>
        <p:grpSp>
          <p:nvGrpSpPr>
            <p:cNvPr id="21516" name="Group 24">
              <a:extLst>
                <a:ext uri="{FF2B5EF4-FFF2-40B4-BE49-F238E27FC236}">
                  <a16:creationId xmlns:a16="http://schemas.microsoft.com/office/drawing/2014/main" id="{1C043D10-438D-4536-A4DC-7591430B57C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924175" y="4021138"/>
              <a:ext cx="1371600" cy="246062"/>
              <a:chOff x="3124200" y="2209800"/>
              <a:chExt cx="1371600" cy="246221"/>
            </a:xfrm>
          </p:grpSpPr>
          <p:cxnSp>
            <p:nvCxnSpPr>
              <p:cNvPr id="27" name="Straight Arrow Connector 26">
                <a:extLst>
                  <a:ext uri="{FF2B5EF4-FFF2-40B4-BE49-F238E27FC236}">
                    <a16:creationId xmlns:a16="http://schemas.microsoft.com/office/drawing/2014/main" id="{96D8D84A-3DAF-4898-9D85-4B183E04E0AF}"/>
                  </a:ext>
                </a:extLst>
              </p:cNvPr>
              <p:cNvCxnSpPr/>
              <p:nvPr/>
            </p:nvCxnSpPr>
            <p:spPr>
              <a:xfrm>
                <a:off x="3124200" y="2438548"/>
                <a:ext cx="1219200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519" name="TextBox 26">
                <a:extLst>
                  <a:ext uri="{FF2B5EF4-FFF2-40B4-BE49-F238E27FC236}">
                    <a16:creationId xmlns:a16="http://schemas.microsoft.com/office/drawing/2014/main" id="{31C06AD4-1927-481F-B0F1-CCA29ACA30B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124200" y="2209800"/>
                <a:ext cx="457200" cy="24622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  <a:cs typeface="Times New Roman" panose="02020603050405020304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9pPr>
              </a:lstStyle>
              <a:p>
                <a:pPr>
                  <a:spcBef>
                    <a:spcPct val="0"/>
                  </a:spcBef>
                  <a:buFontTx/>
                  <a:buNone/>
                </a:pPr>
                <a:r>
                  <a:rPr lang="en-US" altLang="en-US" sz="1000"/>
                  <a:t>10..*</a:t>
                </a:r>
              </a:p>
            </p:txBody>
          </p:sp>
          <p:sp>
            <p:nvSpPr>
              <p:cNvPr id="21520" name="TextBox 27">
                <a:extLst>
                  <a:ext uri="{FF2B5EF4-FFF2-40B4-BE49-F238E27FC236}">
                    <a16:creationId xmlns:a16="http://schemas.microsoft.com/office/drawing/2014/main" id="{54146FBD-9DAB-4C8E-BF22-D5D049F69200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191000" y="2209800"/>
                <a:ext cx="304800" cy="24622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  <a:cs typeface="Times New Roman" panose="02020603050405020304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9pPr>
              </a:lstStyle>
              <a:p>
                <a:pPr>
                  <a:spcBef>
                    <a:spcPct val="0"/>
                  </a:spcBef>
                  <a:buFontTx/>
                  <a:buNone/>
                </a:pPr>
                <a:r>
                  <a:rPr lang="en-US" altLang="en-US" sz="1000"/>
                  <a:t>1</a:t>
                </a:r>
              </a:p>
            </p:txBody>
          </p:sp>
        </p:grpSp>
        <p:sp>
          <p:nvSpPr>
            <p:cNvPr id="25" name="Triangle 24">
              <a:extLst>
                <a:ext uri="{FF2B5EF4-FFF2-40B4-BE49-F238E27FC236}">
                  <a16:creationId xmlns:a16="http://schemas.microsoft.com/office/drawing/2014/main" id="{AC3BDD55-50A5-4B60-B43B-1866B828C7D8}"/>
                </a:ext>
              </a:extLst>
            </p:cNvPr>
            <p:cNvSpPr/>
            <p:nvPr/>
          </p:nvSpPr>
          <p:spPr>
            <a:xfrm rot="5400000">
              <a:off x="4182269" y="4106069"/>
              <a:ext cx="228600" cy="246062"/>
            </a:xfrm>
            <a:prstGeom prst="triangl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21510" name="Group 29">
            <a:extLst>
              <a:ext uri="{FF2B5EF4-FFF2-40B4-BE49-F238E27FC236}">
                <a16:creationId xmlns:a16="http://schemas.microsoft.com/office/drawing/2014/main" id="{F8A6DEE4-CFCF-4F43-B694-721E2B562616}"/>
              </a:ext>
            </a:extLst>
          </p:cNvPr>
          <p:cNvGrpSpPr>
            <a:grpSpLocks/>
          </p:cNvGrpSpPr>
          <p:nvPr/>
        </p:nvGrpSpPr>
        <p:grpSpPr bwMode="auto">
          <a:xfrm>
            <a:off x="2667000" y="2649538"/>
            <a:ext cx="1495425" cy="322262"/>
            <a:chOff x="2924175" y="4021138"/>
            <a:chExt cx="1495425" cy="322262"/>
          </a:xfrm>
        </p:grpSpPr>
        <p:grpSp>
          <p:nvGrpSpPr>
            <p:cNvPr id="21511" name="Group 24">
              <a:extLst>
                <a:ext uri="{FF2B5EF4-FFF2-40B4-BE49-F238E27FC236}">
                  <a16:creationId xmlns:a16="http://schemas.microsoft.com/office/drawing/2014/main" id="{B86E2BC7-D660-4742-ADC5-B920035BFEF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924175" y="4021138"/>
              <a:ext cx="1371600" cy="246062"/>
              <a:chOff x="3124200" y="2209800"/>
              <a:chExt cx="1371600" cy="246221"/>
            </a:xfrm>
          </p:grpSpPr>
          <p:cxnSp>
            <p:nvCxnSpPr>
              <p:cNvPr id="33" name="Straight Arrow Connector 32">
                <a:extLst>
                  <a:ext uri="{FF2B5EF4-FFF2-40B4-BE49-F238E27FC236}">
                    <a16:creationId xmlns:a16="http://schemas.microsoft.com/office/drawing/2014/main" id="{34A36A13-584B-42A8-BD91-840D154365ED}"/>
                  </a:ext>
                </a:extLst>
              </p:cNvPr>
              <p:cNvCxnSpPr/>
              <p:nvPr/>
            </p:nvCxnSpPr>
            <p:spPr>
              <a:xfrm>
                <a:off x="3124200" y="2438548"/>
                <a:ext cx="1219200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514" name="TextBox 26">
                <a:extLst>
                  <a:ext uri="{FF2B5EF4-FFF2-40B4-BE49-F238E27FC236}">
                    <a16:creationId xmlns:a16="http://schemas.microsoft.com/office/drawing/2014/main" id="{F2E132A8-4C8D-4E9E-AFBB-D773A0451DF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124200" y="2209800"/>
                <a:ext cx="457200" cy="24622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  <a:cs typeface="Times New Roman" panose="02020603050405020304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9pPr>
              </a:lstStyle>
              <a:p>
                <a:pPr>
                  <a:spcBef>
                    <a:spcPct val="0"/>
                  </a:spcBef>
                  <a:buFontTx/>
                  <a:buNone/>
                </a:pPr>
                <a:r>
                  <a:rPr lang="en-US" altLang="en-US" sz="1000"/>
                  <a:t>1</a:t>
                </a:r>
              </a:p>
            </p:txBody>
          </p:sp>
          <p:sp>
            <p:nvSpPr>
              <p:cNvPr id="21515" name="TextBox 27">
                <a:extLst>
                  <a:ext uri="{FF2B5EF4-FFF2-40B4-BE49-F238E27FC236}">
                    <a16:creationId xmlns:a16="http://schemas.microsoft.com/office/drawing/2014/main" id="{22C5D218-2D8C-4F62-9405-E67A7E00BA0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191000" y="2209800"/>
                <a:ext cx="304800" cy="24622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  <a:cs typeface="Times New Roman" panose="02020603050405020304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9pPr>
              </a:lstStyle>
              <a:p>
                <a:pPr>
                  <a:spcBef>
                    <a:spcPct val="0"/>
                  </a:spcBef>
                  <a:buFontTx/>
                  <a:buNone/>
                </a:pPr>
                <a:r>
                  <a:rPr lang="en-US" altLang="en-US" sz="1000"/>
                  <a:t>1</a:t>
                </a:r>
              </a:p>
            </p:txBody>
          </p:sp>
        </p:grpSp>
        <p:sp>
          <p:nvSpPr>
            <p:cNvPr id="32" name="Triangle 31">
              <a:extLst>
                <a:ext uri="{FF2B5EF4-FFF2-40B4-BE49-F238E27FC236}">
                  <a16:creationId xmlns:a16="http://schemas.microsoft.com/office/drawing/2014/main" id="{454C8170-CD70-48CD-8CDA-2E3281BDD26E}"/>
                </a:ext>
              </a:extLst>
            </p:cNvPr>
            <p:cNvSpPr/>
            <p:nvPr/>
          </p:nvSpPr>
          <p:spPr>
            <a:xfrm rot="5400000">
              <a:off x="4182269" y="4106069"/>
              <a:ext cx="228600" cy="246062"/>
            </a:xfrm>
            <a:prstGeom prst="triangl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878910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Title 1">
            <a:extLst>
              <a:ext uri="{FF2B5EF4-FFF2-40B4-BE49-F238E27FC236}">
                <a16:creationId xmlns:a16="http://schemas.microsoft.com/office/drawing/2014/main" id="{3B626F9C-507A-4996-9FC0-46AF7D453887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 altLang="en-US" sz="3600">
                <a:ea typeface="ＭＳ Ｐゴシック" panose="020B0600070205080204" pitchFamily="34" charset="-128"/>
              </a:rPr>
              <a:t>Composition Association Relationship</a:t>
            </a:r>
          </a:p>
        </p:txBody>
      </p:sp>
      <p:sp>
        <p:nvSpPr>
          <p:cNvPr id="19459" name="Content Placeholder 2">
            <a:extLst>
              <a:ext uri="{FF2B5EF4-FFF2-40B4-BE49-F238E27FC236}">
                <a16:creationId xmlns:a16="http://schemas.microsoft.com/office/drawing/2014/main" id="{E3878CD3-7C23-46B5-9C98-A3CED0F7F3EA}"/>
              </a:ext>
            </a:extLst>
          </p:cNvPr>
          <p:cNvSpPr>
            <a:spLocks noGrp="1"/>
          </p:cNvSpPr>
          <p:nvPr>
            <p:ph idx="4294967295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>
                <a:ea typeface="+mn-ea"/>
              </a:rPr>
              <a:t>Strong Dependent Composition Association</a:t>
            </a:r>
          </a:p>
          <a:p>
            <a:pPr marL="400050" lvl="1" indent="0" eaLnBrk="1" hangingPunct="1">
              <a:buFontTx/>
              <a:buNone/>
              <a:defRPr/>
            </a:pPr>
            <a:r>
              <a:rPr lang="en-US" altLang="en-US">
                <a:ea typeface="+mn-ea"/>
              </a:rPr>
              <a:t>Eyes                            Body</a:t>
            </a:r>
          </a:p>
          <a:p>
            <a:pPr marL="400050" lvl="1" indent="0" eaLnBrk="1" hangingPunct="1">
              <a:buFontTx/>
              <a:buNone/>
              <a:defRPr/>
            </a:pPr>
            <a:r>
              <a:rPr lang="en-US" altLang="en-US">
                <a:ea typeface="+mn-ea"/>
              </a:rPr>
              <a:t>State                            Context</a:t>
            </a:r>
          </a:p>
          <a:p>
            <a:pPr marL="400050" lvl="1" indent="0" eaLnBrk="1" hangingPunct="1">
              <a:buFontTx/>
              <a:buNone/>
              <a:defRPr/>
            </a:pPr>
            <a:r>
              <a:rPr lang="en-US" altLang="en-US" err="1">
                <a:ea typeface="+mn-ea"/>
              </a:rPr>
              <a:t>AutoState</a:t>
            </a:r>
            <a:r>
              <a:rPr lang="en-US" altLang="en-US">
                <a:ea typeface="+mn-ea"/>
              </a:rPr>
              <a:t>                    Automobile</a:t>
            </a:r>
          </a:p>
          <a:p>
            <a:pPr marL="0" indent="0" eaLnBrk="1" hangingPunct="1">
              <a:buFontTx/>
              <a:buNone/>
              <a:defRPr/>
            </a:pPr>
            <a:endParaRPr lang="en-US" altLang="en-US">
              <a:ea typeface="+mn-ea"/>
            </a:endParaRPr>
          </a:p>
          <a:p>
            <a:pPr eaLnBrk="1" hangingPunct="1">
              <a:defRPr/>
            </a:pPr>
            <a:r>
              <a:rPr lang="en-US" altLang="en-US">
                <a:ea typeface="+mn-ea"/>
              </a:rPr>
              <a:t>The Automobile State (AutoState) is dependent on existence of the Automobile</a:t>
            </a:r>
          </a:p>
        </p:txBody>
      </p:sp>
      <p:sp>
        <p:nvSpPr>
          <p:cNvPr id="22531" name="Date Placeholder 3">
            <a:extLst>
              <a:ext uri="{FF2B5EF4-FFF2-40B4-BE49-F238E27FC236}">
                <a16:creationId xmlns:a16="http://schemas.microsoft.com/office/drawing/2014/main" id="{38541F7F-AB66-4343-9AA4-85D27AF5AF0D}"/>
              </a:ext>
            </a:extLst>
          </p:cNvPr>
          <p:cNvSpPr txBox="1">
            <a:spLocks noGrp="1" noChangeArrowheads="1"/>
          </p:cNvSpPr>
          <p:nvPr/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400"/>
              <a:t>6/12/2020</a:t>
            </a:r>
          </a:p>
        </p:txBody>
      </p:sp>
      <p:grpSp>
        <p:nvGrpSpPr>
          <p:cNvPr id="22532" name="Group 1">
            <a:extLst>
              <a:ext uri="{FF2B5EF4-FFF2-40B4-BE49-F238E27FC236}">
                <a16:creationId xmlns:a16="http://schemas.microsoft.com/office/drawing/2014/main" id="{5BB299FE-BBC6-47CC-A22D-B4483D615FE4}"/>
              </a:ext>
            </a:extLst>
          </p:cNvPr>
          <p:cNvGrpSpPr>
            <a:grpSpLocks/>
          </p:cNvGrpSpPr>
          <p:nvPr/>
        </p:nvGrpSpPr>
        <p:grpSpPr bwMode="auto">
          <a:xfrm>
            <a:off x="2771775" y="1658938"/>
            <a:ext cx="1495425" cy="322262"/>
            <a:chOff x="2667000" y="3640138"/>
            <a:chExt cx="1495425" cy="322262"/>
          </a:xfrm>
        </p:grpSpPr>
        <p:grpSp>
          <p:nvGrpSpPr>
            <p:cNvPr id="22545" name="Group 24">
              <a:extLst>
                <a:ext uri="{FF2B5EF4-FFF2-40B4-BE49-F238E27FC236}">
                  <a16:creationId xmlns:a16="http://schemas.microsoft.com/office/drawing/2014/main" id="{230C2372-1203-4F89-8839-6B26B19C59C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67000" y="3640138"/>
              <a:ext cx="1371600" cy="246062"/>
              <a:chOff x="3124200" y="2209800"/>
              <a:chExt cx="1371600" cy="246221"/>
            </a:xfrm>
          </p:grpSpPr>
          <p:cxnSp>
            <p:nvCxnSpPr>
              <p:cNvPr id="21" name="Straight Arrow Connector 20">
                <a:extLst>
                  <a:ext uri="{FF2B5EF4-FFF2-40B4-BE49-F238E27FC236}">
                    <a16:creationId xmlns:a16="http://schemas.microsoft.com/office/drawing/2014/main" id="{9762777B-7D4A-4990-8A9E-1ABD9A4BDE88}"/>
                  </a:ext>
                </a:extLst>
              </p:cNvPr>
              <p:cNvCxnSpPr/>
              <p:nvPr/>
            </p:nvCxnSpPr>
            <p:spPr>
              <a:xfrm>
                <a:off x="3124200" y="2438548"/>
                <a:ext cx="1219200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548" name="TextBox 26">
                <a:extLst>
                  <a:ext uri="{FF2B5EF4-FFF2-40B4-BE49-F238E27FC236}">
                    <a16:creationId xmlns:a16="http://schemas.microsoft.com/office/drawing/2014/main" id="{35102B02-85B1-4BA0-A853-7809C077751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124200" y="2209800"/>
                <a:ext cx="457200" cy="24622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  <a:cs typeface="Times New Roman" panose="02020603050405020304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9pPr>
              </a:lstStyle>
              <a:p>
                <a:pPr>
                  <a:spcBef>
                    <a:spcPct val="0"/>
                  </a:spcBef>
                  <a:buFontTx/>
                  <a:buNone/>
                </a:pPr>
                <a:r>
                  <a:rPr lang="en-US" altLang="en-US" sz="1000"/>
                  <a:t>2</a:t>
                </a:r>
              </a:p>
            </p:txBody>
          </p:sp>
          <p:sp>
            <p:nvSpPr>
              <p:cNvPr id="22549" name="TextBox 27">
                <a:extLst>
                  <a:ext uri="{FF2B5EF4-FFF2-40B4-BE49-F238E27FC236}">
                    <a16:creationId xmlns:a16="http://schemas.microsoft.com/office/drawing/2014/main" id="{C0B906D1-99E5-4A6D-83AB-9BC16CBB9737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191000" y="2209800"/>
                <a:ext cx="304800" cy="24622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  <a:cs typeface="Times New Roman" panose="02020603050405020304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9pPr>
              </a:lstStyle>
              <a:p>
                <a:pPr>
                  <a:spcBef>
                    <a:spcPct val="0"/>
                  </a:spcBef>
                  <a:buFontTx/>
                  <a:buNone/>
                </a:pPr>
                <a:r>
                  <a:rPr lang="en-US" altLang="en-US" sz="1000"/>
                  <a:t>1</a:t>
                </a:r>
              </a:p>
            </p:txBody>
          </p:sp>
        </p:grpSp>
        <p:sp>
          <p:nvSpPr>
            <p:cNvPr id="20" name="Triangle 19">
              <a:extLst>
                <a:ext uri="{FF2B5EF4-FFF2-40B4-BE49-F238E27FC236}">
                  <a16:creationId xmlns:a16="http://schemas.microsoft.com/office/drawing/2014/main" id="{678B8178-A43E-48AA-81D6-1EDA148C5A4C}"/>
                </a:ext>
              </a:extLst>
            </p:cNvPr>
            <p:cNvSpPr/>
            <p:nvPr/>
          </p:nvSpPr>
          <p:spPr>
            <a:xfrm rot="5400000">
              <a:off x="3925094" y="3725069"/>
              <a:ext cx="228600" cy="246062"/>
            </a:xfrm>
            <a:prstGeom prst="triangl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22533" name="Group 23">
            <a:extLst>
              <a:ext uri="{FF2B5EF4-FFF2-40B4-BE49-F238E27FC236}">
                <a16:creationId xmlns:a16="http://schemas.microsoft.com/office/drawing/2014/main" id="{8E5F8CAF-91C1-433C-8929-305D2BE6B8D6}"/>
              </a:ext>
            </a:extLst>
          </p:cNvPr>
          <p:cNvGrpSpPr>
            <a:grpSpLocks/>
          </p:cNvGrpSpPr>
          <p:nvPr/>
        </p:nvGrpSpPr>
        <p:grpSpPr bwMode="auto">
          <a:xfrm>
            <a:off x="2771775" y="2116138"/>
            <a:ext cx="1495425" cy="322262"/>
            <a:chOff x="2667000" y="3640138"/>
            <a:chExt cx="1495425" cy="322262"/>
          </a:xfrm>
        </p:grpSpPr>
        <p:grpSp>
          <p:nvGrpSpPr>
            <p:cNvPr id="22540" name="Group 24">
              <a:extLst>
                <a:ext uri="{FF2B5EF4-FFF2-40B4-BE49-F238E27FC236}">
                  <a16:creationId xmlns:a16="http://schemas.microsoft.com/office/drawing/2014/main" id="{704084DF-C71C-4068-BFCD-CDE1692C3A5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67000" y="3640138"/>
              <a:ext cx="1371600" cy="246062"/>
              <a:chOff x="3124200" y="2209800"/>
              <a:chExt cx="1371600" cy="246221"/>
            </a:xfrm>
          </p:grpSpPr>
          <p:cxnSp>
            <p:nvCxnSpPr>
              <p:cNvPr id="28" name="Straight Arrow Connector 27">
                <a:extLst>
                  <a:ext uri="{FF2B5EF4-FFF2-40B4-BE49-F238E27FC236}">
                    <a16:creationId xmlns:a16="http://schemas.microsoft.com/office/drawing/2014/main" id="{E13DECDF-4ACC-40FE-A11C-DBE7AC311C88}"/>
                  </a:ext>
                </a:extLst>
              </p:cNvPr>
              <p:cNvCxnSpPr/>
              <p:nvPr/>
            </p:nvCxnSpPr>
            <p:spPr>
              <a:xfrm>
                <a:off x="3124200" y="2438548"/>
                <a:ext cx="1219200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543" name="TextBox 26">
                <a:extLst>
                  <a:ext uri="{FF2B5EF4-FFF2-40B4-BE49-F238E27FC236}">
                    <a16:creationId xmlns:a16="http://schemas.microsoft.com/office/drawing/2014/main" id="{C8DC63C6-E509-44AF-A44C-17B4845B9487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124200" y="2209800"/>
                <a:ext cx="457200" cy="24622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  <a:cs typeface="Times New Roman" panose="02020603050405020304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9pPr>
              </a:lstStyle>
              <a:p>
                <a:pPr>
                  <a:spcBef>
                    <a:spcPct val="0"/>
                  </a:spcBef>
                  <a:buFontTx/>
                  <a:buNone/>
                </a:pPr>
                <a:r>
                  <a:rPr lang="en-US" altLang="en-US" sz="1000"/>
                  <a:t>1</a:t>
                </a:r>
              </a:p>
            </p:txBody>
          </p:sp>
          <p:sp>
            <p:nvSpPr>
              <p:cNvPr id="22544" name="TextBox 27">
                <a:extLst>
                  <a:ext uri="{FF2B5EF4-FFF2-40B4-BE49-F238E27FC236}">
                    <a16:creationId xmlns:a16="http://schemas.microsoft.com/office/drawing/2014/main" id="{54D9E347-B01B-4D69-B035-33A0420870B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191000" y="2209800"/>
                <a:ext cx="304800" cy="24622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  <a:cs typeface="Times New Roman" panose="02020603050405020304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9pPr>
              </a:lstStyle>
              <a:p>
                <a:pPr>
                  <a:spcBef>
                    <a:spcPct val="0"/>
                  </a:spcBef>
                  <a:buFontTx/>
                  <a:buNone/>
                </a:pPr>
                <a:r>
                  <a:rPr lang="en-US" altLang="en-US" sz="1000"/>
                  <a:t>1</a:t>
                </a:r>
              </a:p>
            </p:txBody>
          </p:sp>
        </p:grpSp>
        <p:sp>
          <p:nvSpPr>
            <p:cNvPr id="27" name="Triangle 26">
              <a:extLst>
                <a:ext uri="{FF2B5EF4-FFF2-40B4-BE49-F238E27FC236}">
                  <a16:creationId xmlns:a16="http://schemas.microsoft.com/office/drawing/2014/main" id="{CE6B53C9-A949-4C59-A4DC-91309E8DE982}"/>
                </a:ext>
              </a:extLst>
            </p:cNvPr>
            <p:cNvSpPr/>
            <p:nvPr/>
          </p:nvSpPr>
          <p:spPr>
            <a:xfrm rot="5400000">
              <a:off x="3925094" y="3725069"/>
              <a:ext cx="228600" cy="246062"/>
            </a:xfrm>
            <a:prstGeom prst="triangl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22534" name="Group 30">
            <a:extLst>
              <a:ext uri="{FF2B5EF4-FFF2-40B4-BE49-F238E27FC236}">
                <a16:creationId xmlns:a16="http://schemas.microsoft.com/office/drawing/2014/main" id="{9F8F0D7A-8550-4679-A3D2-B3126C226AD0}"/>
              </a:ext>
            </a:extLst>
          </p:cNvPr>
          <p:cNvGrpSpPr>
            <a:grpSpLocks/>
          </p:cNvGrpSpPr>
          <p:nvPr/>
        </p:nvGrpSpPr>
        <p:grpSpPr bwMode="auto">
          <a:xfrm>
            <a:off x="2771775" y="2649538"/>
            <a:ext cx="1495425" cy="322262"/>
            <a:chOff x="2667000" y="3640138"/>
            <a:chExt cx="1495425" cy="322262"/>
          </a:xfrm>
        </p:grpSpPr>
        <p:grpSp>
          <p:nvGrpSpPr>
            <p:cNvPr id="22535" name="Group 31">
              <a:extLst>
                <a:ext uri="{FF2B5EF4-FFF2-40B4-BE49-F238E27FC236}">
                  <a16:creationId xmlns:a16="http://schemas.microsoft.com/office/drawing/2014/main" id="{B36B99A6-5975-4F99-A419-44B125EB54B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67000" y="3640138"/>
              <a:ext cx="1371600" cy="246062"/>
              <a:chOff x="3124200" y="2209800"/>
              <a:chExt cx="1371600" cy="246221"/>
            </a:xfrm>
          </p:grpSpPr>
          <p:cxnSp>
            <p:nvCxnSpPr>
              <p:cNvPr id="34" name="Straight Arrow Connector 33">
                <a:extLst>
                  <a:ext uri="{FF2B5EF4-FFF2-40B4-BE49-F238E27FC236}">
                    <a16:creationId xmlns:a16="http://schemas.microsoft.com/office/drawing/2014/main" id="{C43D3ACD-11EE-4855-AAA7-BDE86AA6AEB4}"/>
                  </a:ext>
                </a:extLst>
              </p:cNvPr>
              <p:cNvCxnSpPr/>
              <p:nvPr/>
            </p:nvCxnSpPr>
            <p:spPr>
              <a:xfrm>
                <a:off x="3124200" y="2438548"/>
                <a:ext cx="1219200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538" name="TextBox 26">
                <a:extLst>
                  <a:ext uri="{FF2B5EF4-FFF2-40B4-BE49-F238E27FC236}">
                    <a16:creationId xmlns:a16="http://schemas.microsoft.com/office/drawing/2014/main" id="{8FB40E23-480D-482D-89E1-5DF55784992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124200" y="2209800"/>
                <a:ext cx="457200" cy="24622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  <a:cs typeface="Times New Roman" panose="02020603050405020304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9pPr>
              </a:lstStyle>
              <a:p>
                <a:pPr>
                  <a:spcBef>
                    <a:spcPct val="0"/>
                  </a:spcBef>
                  <a:buFontTx/>
                  <a:buNone/>
                </a:pPr>
                <a:r>
                  <a:rPr lang="en-US" altLang="en-US" sz="1000"/>
                  <a:t>1</a:t>
                </a:r>
              </a:p>
            </p:txBody>
          </p:sp>
          <p:sp>
            <p:nvSpPr>
              <p:cNvPr id="22539" name="TextBox 27">
                <a:extLst>
                  <a:ext uri="{FF2B5EF4-FFF2-40B4-BE49-F238E27FC236}">
                    <a16:creationId xmlns:a16="http://schemas.microsoft.com/office/drawing/2014/main" id="{9FB465B4-30ED-455F-B4B6-815B6A21B1E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191000" y="2209800"/>
                <a:ext cx="304800" cy="24622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  <a:cs typeface="Times New Roman" panose="02020603050405020304" pitchFamily="18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defRPr>
                </a:lvl9pPr>
              </a:lstStyle>
              <a:p>
                <a:pPr>
                  <a:spcBef>
                    <a:spcPct val="0"/>
                  </a:spcBef>
                  <a:buFontTx/>
                  <a:buNone/>
                </a:pPr>
                <a:r>
                  <a:rPr lang="en-US" altLang="en-US" sz="1000"/>
                  <a:t>1</a:t>
                </a:r>
              </a:p>
            </p:txBody>
          </p:sp>
        </p:grpSp>
        <p:sp>
          <p:nvSpPr>
            <p:cNvPr id="33" name="Triangle 32">
              <a:extLst>
                <a:ext uri="{FF2B5EF4-FFF2-40B4-BE49-F238E27FC236}">
                  <a16:creationId xmlns:a16="http://schemas.microsoft.com/office/drawing/2014/main" id="{7FC6D237-F1D4-4A22-A0F1-ABEE23710ABD}"/>
                </a:ext>
              </a:extLst>
            </p:cNvPr>
            <p:cNvSpPr/>
            <p:nvPr/>
          </p:nvSpPr>
          <p:spPr>
            <a:xfrm rot="5400000">
              <a:off x="3925094" y="3725069"/>
              <a:ext cx="228600" cy="246062"/>
            </a:xfrm>
            <a:prstGeom prst="triangl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453846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Title 1">
            <a:extLst>
              <a:ext uri="{FF2B5EF4-FFF2-40B4-BE49-F238E27FC236}">
                <a16:creationId xmlns:a16="http://schemas.microsoft.com/office/drawing/2014/main" id="{FFE779AC-897E-41FB-8795-C4E6CA064DE1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ea typeface="ＭＳ Ｐゴシック" panose="020B0600070205080204" pitchFamily="34" charset="-128"/>
              </a:rPr>
              <a:t>Relationships</a:t>
            </a:r>
          </a:p>
        </p:txBody>
      </p:sp>
      <p:sp>
        <p:nvSpPr>
          <p:cNvPr id="23554" name="Content Placeholder 2">
            <a:extLst>
              <a:ext uri="{FF2B5EF4-FFF2-40B4-BE49-F238E27FC236}">
                <a16:creationId xmlns:a16="http://schemas.microsoft.com/office/drawing/2014/main" id="{3C52E663-00CF-4FE9-8E64-ABC2F5DFBD70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>
                <a:ea typeface="ＭＳ Ｐゴシック" panose="020B0600070205080204" pitchFamily="34" charset="-128"/>
              </a:rPr>
              <a:t>Generalization</a:t>
            </a:r>
          </a:p>
          <a:p>
            <a:pPr marL="800100" lvl="2" indent="0" eaLnBrk="1" hangingPunct="1">
              <a:buFontTx/>
              <a:buNone/>
              <a:defRPr/>
            </a:pPr>
            <a:endParaRPr lang="en-US" altLang="en-US">
              <a:ea typeface="Times New Roman" panose="02020603050405020304" pitchFamily="18" charset="0"/>
            </a:endParaRPr>
          </a:p>
          <a:p>
            <a:pPr marL="800100" lvl="2" indent="0" eaLnBrk="1" hangingPunct="1">
              <a:buFontTx/>
              <a:buNone/>
              <a:defRPr/>
            </a:pPr>
            <a:r>
              <a:rPr lang="en-US" altLang="en-US">
                <a:ea typeface="Times New Roman" panose="02020603050405020304" pitchFamily="18" charset="0"/>
              </a:rPr>
              <a:t>Parent</a:t>
            </a:r>
          </a:p>
          <a:p>
            <a:pPr marL="800100" lvl="2" indent="0" eaLnBrk="1" hangingPunct="1">
              <a:buFontTx/>
              <a:buNone/>
              <a:defRPr/>
            </a:pPr>
            <a:endParaRPr lang="en-US" altLang="en-US">
              <a:ea typeface="Times New Roman" panose="02020603050405020304" pitchFamily="18" charset="0"/>
            </a:endParaRPr>
          </a:p>
          <a:p>
            <a:pPr marL="800100" lvl="2" indent="0" eaLnBrk="1" hangingPunct="1">
              <a:buFontTx/>
              <a:buNone/>
              <a:defRPr/>
            </a:pPr>
            <a:endParaRPr lang="en-US" altLang="en-US">
              <a:ea typeface="Times New Roman" panose="02020603050405020304" pitchFamily="18" charset="0"/>
            </a:endParaRPr>
          </a:p>
          <a:p>
            <a:pPr marL="800100" lvl="2" indent="0" eaLnBrk="1" hangingPunct="1">
              <a:buFontTx/>
              <a:buNone/>
              <a:defRPr/>
            </a:pPr>
            <a:r>
              <a:rPr lang="en-US" altLang="en-US">
                <a:ea typeface="Times New Roman" panose="02020603050405020304" pitchFamily="18" charset="0"/>
              </a:rPr>
              <a:t>Child </a:t>
            </a:r>
          </a:p>
          <a:p>
            <a:pPr marL="514350" indent="-514350" eaLnBrk="1" hangingPunct="1">
              <a:buFont typeface="Times New Roman" panose="02020603050405020304" pitchFamily="18" charset="0"/>
              <a:buAutoNum type="arabicPeriod"/>
              <a:defRPr/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3555" name="Date Placeholder 3">
            <a:extLst>
              <a:ext uri="{FF2B5EF4-FFF2-40B4-BE49-F238E27FC236}">
                <a16:creationId xmlns:a16="http://schemas.microsoft.com/office/drawing/2014/main" id="{55656F93-1A84-4998-A2AF-C0435971F88C}"/>
              </a:ext>
            </a:extLst>
          </p:cNvPr>
          <p:cNvSpPr txBox="1">
            <a:spLocks noGrp="1"/>
          </p:cNvSpPr>
          <p:nvPr/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400"/>
              <a:t>9/7/2015</a:t>
            </a:r>
          </a:p>
        </p:txBody>
      </p:sp>
      <p:grpSp>
        <p:nvGrpSpPr>
          <p:cNvPr id="23556" name="Group 14">
            <a:extLst>
              <a:ext uri="{FF2B5EF4-FFF2-40B4-BE49-F238E27FC236}">
                <a16:creationId xmlns:a16="http://schemas.microsoft.com/office/drawing/2014/main" id="{B25B6F0E-B99B-4EB8-B476-AAD514E42551}"/>
              </a:ext>
            </a:extLst>
          </p:cNvPr>
          <p:cNvGrpSpPr>
            <a:grpSpLocks/>
          </p:cNvGrpSpPr>
          <p:nvPr/>
        </p:nvGrpSpPr>
        <p:grpSpPr bwMode="auto">
          <a:xfrm>
            <a:off x="1828800" y="2362200"/>
            <a:ext cx="304800" cy="1066800"/>
            <a:chOff x="1905000" y="3124200"/>
            <a:chExt cx="152400" cy="609600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4C78AC6-D2C4-42AE-8EB7-9E865288B8D0}"/>
                </a:ext>
              </a:extLst>
            </p:cNvPr>
            <p:cNvCxnSpPr/>
            <p:nvPr/>
          </p:nvCxnSpPr>
          <p:spPr>
            <a:xfrm flipV="1">
              <a:off x="1981200" y="3276600"/>
              <a:ext cx="0" cy="45720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" name="Isosceles Triangle 5">
              <a:extLst>
                <a:ext uri="{FF2B5EF4-FFF2-40B4-BE49-F238E27FC236}">
                  <a16:creationId xmlns:a16="http://schemas.microsoft.com/office/drawing/2014/main" id="{613F1A8C-67E1-4A47-AA69-06C2270955D0}"/>
                </a:ext>
              </a:extLst>
            </p:cNvPr>
            <p:cNvSpPr/>
            <p:nvPr/>
          </p:nvSpPr>
          <p:spPr>
            <a:xfrm>
              <a:off x="1905000" y="3124200"/>
              <a:ext cx="152400" cy="152400"/>
            </a:xfrm>
            <a:prstGeom prst="triangle">
              <a:avLst/>
            </a:prstGeom>
            <a:noFill/>
            <a:ln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>
                <a:solidFill>
                  <a:srgbClr val="FFFFFF"/>
                </a:solidFill>
                <a:ea typeface="ＭＳ Ｐゴシック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692869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Title 1">
            <a:extLst>
              <a:ext uri="{FF2B5EF4-FFF2-40B4-BE49-F238E27FC236}">
                <a16:creationId xmlns:a16="http://schemas.microsoft.com/office/drawing/2014/main" id="{54553576-B9E2-44D7-BA5B-56EDCE4E958E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ea typeface="ＭＳ Ｐゴシック" panose="020B0600070205080204" pitchFamily="34" charset="-128"/>
              </a:rPr>
              <a:t>UML Class Diagram</a:t>
            </a:r>
          </a:p>
        </p:txBody>
      </p:sp>
      <p:sp>
        <p:nvSpPr>
          <p:cNvPr id="31746" name="Content Placeholder 2">
            <a:extLst>
              <a:ext uri="{FF2B5EF4-FFF2-40B4-BE49-F238E27FC236}">
                <a16:creationId xmlns:a16="http://schemas.microsoft.com/office/drawing/2014/main" id="{ED1F08C2-56D4-4EA1-8CB8-7E0EE1C96DBC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/>
        <p:txBody>
          <a:bodyPr/>
          <a:lstStyle/>
          <a:p>
            <a:pPr eaLnBrk="1" hangingPunct="1">
              <a:buFontTx/>
              <a:buNone/>
            </a:pPr>
            <a:endParaRPr lang="en-US" altLang="en-US">
              <a:ea typeface="ＭＳ Ｐゴシック" panose="020B0600070205080204" pitchFamily="34" charset="-128"/>
            </a:endParaRPr>
          </a:p>
          <a:p>
            <a:pPr marL="971550" lvl="1" indent="-514350" eaLnBrk="1" hangingPunct="1">
              <a:buFont typeface="Times New Roman" panose="02020603050405020304" pitchFamily="18" charset="0"/>
              <a:buAutoNum type="arabicPeriod"/>
            </a:pPr>
            <a:endParaRPr lang="en-US" altLang="en-US">
              <a:ea typeface="Times New Roman" panose="02020603050405020304" pitchFamily="18" charset="0"/>
            </a:endParaRPr>
          </a:p>
        </p:txBody>
      </p:sp>
      <p:sp>
        <p:nvSpPr>
          <p:cNvPr id="31747" name="Date Placeholder 3">
            <a:extLst>
              <a:ext uri="{FF2B5EF4-FFF2-40B4-BE49-F238E27FC236}">
                <a16:creationId xmlns:a16="http://schemas.microsoft.com/office/drawing/2014/main" id="{A6A79AB1-6AF6-47DD-9913-9F6CE1F6F7C5}"/>
              </a:ext>
            </a:extLst>
          </p:cNvPr>
          <p:cNvSpPr txBox="1">
            <a:spLocks noGrp="1"/>
          </p:cNvSpPr>
          <p:nvPr/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400"/>
              <a:t>9/7/2015</a:t>
            </a:r>
          </a:p>
        </p:txBody>
      </p:sp>
      <p:sp>
        <p:nvSpPr>
          <p:cNvPr id="31748" name="Rectangle 1029">
            <a:extLst>
              <a:ext uri="{FF2B5EF4-FFF2-40B4-BE49-F238E27FC236}">
                <a16:creationId xmlns:a16="http://schemas.microsoft.com/office/drawing/2014/main" id="{EAC94329-E973-4AF6-8109-04CB0292A1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33600" y="1752600"/>
            <a:ext cx="3657600" cy="9144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en-US" altLang="en-US" sz="2400"/>
          </a:p>
        </p:txBody>
      </p:sp>
      <p:sp>
        <p:nvSpPr>
          <p:cNvPr id="31749" name="Rectangle 1030">
            <a:extLst>
              <a:ext uri="{FF2B5EF4-FFF2-40B4-BE49-F238E27FC236}">
                <a16:creationId xmlns:a16="http://schemas.microsoft.com/office/drawing/2014/main" id="{A88486AA-C1E4-45FC-8D17-EC8933A81C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33600" y="2667000"/>
            <a:ext cx="3657600" cy="9144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en-US" altLang="en-US" sz="2400"/>
          </a:p>
        </p:txBody>
      </p:sp>
      <p:sp>
        <p:nvSpPr>
          <p:cNvPr id="31750" name="Rectangle 1031">
            <a:extLst>
              <a:ext uri="{FF2B5EF4-FFF2-40B4-BE49-F238E27FC236}">
                <a16:creationId xmlns:a16="http://schemas.microsoft.com/office/drawing/2014/main" id="{2531C46C-A25F-463F-950B-38F8975F14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33600" y="3581400"/>
            <a:ext cx="3657600" cy="9144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en-US" altLang="en-US" sz="2400"/>
          </a:p>
        </p:txBody>
      </p:sp>
      <p:sp>
        <p:nvSpPr>
          <p:cNvPr id="31751" name="Rectangle 1033">
            <a:extLst>
              <a:ext uri="{FF2B5EF4-FFF2-40B4-BE49-F238E27FC236}">
                <a16:creationId xmlns:a16="http://schemas.microsoft.com/office/drawing/2014/main" id="{D864C4C3-26E6-4A89-A0F8-EED0E174B4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33600" y="1752600"/>
            <a:ext cx="3657600" cy="9144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400"/>
              <a:t>Class</a:t>
            </a:r>
          </a:p>
        </p:txBody>
      </p:sp>
      <p:sp>
        <p:nvSpPr>
          <p:cNvPr id="31752" name="Rectangle 1034">
            <a:extLst>
              <a:ext uri="{FF2B5EF4-FFF2-40B4-BE49-F238E27FC236}">
                <a16:creationId xmlns:a16="http://schemas.microsoft.com/office/drawing/2014/main" id="{29B59A9C-9625-48F4-809F-4B87C40AEE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33600" y="2667000"/>
            <a:ext cx="3657600" cy="9144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400"/>
              <a:t>Attributes</a:t>
            </a:r>
          </a:p>
        </p:txBody>
      </p:sp>
      <p:sp>
        <p:nvSpPr>
          <p:cNvPr id="31753" name="Rectangle 1035">
            <a:extLst>
              <a:ext uri="{FF2B5EF4-FFF2-40B4-BE49-F238E27FC236}">
                <a16:creationId xmlns:a16="http://schemas.microsoft.com/office/drawing/2014/main" id="{AB1C7E03-8E3C-45DB-828D-D1094615C6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33600" y="3581400"/>
            <a:ext cx="3657600" cy="9144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400"/>
              <a:t>Operations</a:t>
            </a:r>
          </a:p>
        </p:txBody>
      </p:sp>
    </p:spTree>
    <p:extLst>
      <p:ext uri="{BB962C8B-B14F-4D97-AF65-F5344CB8AC3E}">
        <p14:creationId xmlns:p14="http://schemas.microsoft.com/office/powerpoint/2010/main" val="3476685842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 Design">
      <a:majorFont>
        <a:latin typeface="Times New Roman"/>
        <a:ea typeface=""/>
        <a:cs typeface="Times New Roman"/>
      </a:majorFont>
      <a:minorFont>
        <a:latin typeface="Times New Roman"/>
        <a:ea typeface=""/>
        <a:cs typeface="Times New Roma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 Design">
      <a:majorFont>
        <a:latin typeface="Times New Roman"/>
        <a:ea typeface=""/>
        <a:cs typeface="Times New Roman"/>
      </a:majorFont>
      <a:minorFont>
        <a:latin typeface="Times New Roman"/>
        <a:ea typeface=""/>
        <a:cs typeface="Times New Roma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 Design">
      <a:majorFont>
        <a:latin typeface="Times New Roman"/>
        <a:ea typeface=""/>
        <a:cs typeface="Times New Roman"/>
      </a:majorFont>
      <a:minorFont>
        <a:latin typeface="Times New Roman"/>
        <a:ea typeface=""/>
        <a:cs typeface="Times New Roma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1244</TotalTime>
  <Words>824</Words>
  <Application>Microsoft Office PowerPoint</Application>
  <PresentationFormat>On-screen Show (4:3)</PresentationFormat>
  <Paragraphs>218</Paragraphs>
  <Slides>30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30</vt:i4>
      </vt:variant>
    </vt:vector>
  </HeadingPairs>
  <TitlesOfParts>
    <vt:vector size="37" baseType="lpstr">
      <vt:lpstr>Arial</vt:lpstr>
      <vt:lpstr>Arial,Sans-Serif</vt:lpstr>
      <vt:lpstr>Calibri</vt:lpstr>
      <vt:lpstr>Times New Roman</vt:lpstr>
      <vt:lpstr>Default Design</vt:lpstr>
      <vt:lpstr>Default Design</vt:lpstr>
      <vt:lpstr>Default Design</vt:lpstr>
      <vt:lpstr>CSYE 7374</vt:lpstr>
      <vt:lpstr>Builder Design Patterns</vt:lpstr>
      <vt:lpstr>PowerPoint Presentation</vt:lpstr>
      <vt:lpstr>Relationships</vt:lpstr>
      <vt:lpstr>Association Relationship</vt:lpstr>
      <vt:lpstr>Aggregation Association Relationship</vt:lpstr>
      <vt:lpstr>Composition Association Relationship</vt:lpstr>
      <vt:lpstr>Relationships</vt:lpstr>
      <vt:lpstr>UML Class Diagram</vt:lpstr>
      <vt:lpstr>UML Class Diagram</vt:lpstr>
      <vt:lpstr>Person Class Diagram</vt:lpstr>
      <vt:lpstr>Builder Class Diagram</vt:lpstr>
      <vt:lpstr>Design Patterns</vt:lpstr>
      <vt:lpstr>Creational Design Patterns</vt:lpstr>
      <vt:lpstr>Creational Design Patterns</vt:lpstr>
      <vt:lpstr>Builder Design Pattern</vt:lpstr>
      <vt:lpstr>Builder Design Pattern</vt:lpstr>
      <vt:lpstr>Builder Design Pattern</vt:lpstr>
      <vt:lpstr>Builder Design Pattern</vt:lpstr>
      <vt:lpstr>Builder Design Pattern</vt:lpstr>
      <vt:lpstr>Builder Design Pattern</vt:lpstr>
      <vt:lpstr>Builder Design Pattern</vt:lpstr>
      <vt:lpstr>Builder Pattern</vt:lpstr>
      <vt:lpstr>Summary: Builder Pattern</vt:lpstr>
      <vt:lpstr>Builder Code-1</vt:lpstr>
      <vt:lpstr>Builder Code-1</vt:lpstr>
      <vt:lpstr>Builder Code-1</vt:lpstr>
      <vt:lpstr>Builder Code-1</vt:lpstr>
      <vt:lpstr>Builder Code-1</vt:lpstr>
      <vt:lpstr>Builder Code-1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CSYE 6200</dc:title>
  <dc:creator>Daniel Peters</dc:creator>
  <cp:lastModifiedBy>guna sekhar v</cp:lastModifiedBy>
  <cp:revision>422</cp:revision>
  <dcterms:created xsi:type="dcterms:W3CDTF">2015-09-07T17:59:09Z</dcterms:created>
  <dcterms:modified xsi:type="dcterms:W3CDTF">2022-08-10T14:43:09Z</dcterms:modified>
</cp:coreProperties>
</file>